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88" r:id="rId5"/>
    <p:sldId id="289" r:id="rId6"/>
    <p:sldId id="290" r:id="rId7"/>
    <p:sldId id="291" r:id="rId8"/>
    <p:sldId id="292" r:id="rId9"/>
    <p:sldId id="294" r:id="rId10"/>
    <p:sldId id="293" r:id="rId11"/>
    <p:sldId id="295" r:id="rId12"/>
    <p:sldId id="29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1">
          <p15:clr>
            <a:srgbClr val="A4A3A4"/>
          </p15:clr>
        </p15:guide>
        <p15:guide id="2" orient="horz" pos="2482">
          <p15:clr>
            <a:srgbClr val="A4A3A4"/>
          </p15:clr>
        </p15:guide>
        <p15:guide id="3" orient="horz" pos="1606">
          <p15:clr>
            <a:srgbClr val="A4A3A4"/>
          </p15:clr>
        </p15:guide>
        <p15:guide id="4" orient="horz" pos="2618">
          <p15:clr>
            <a:srgbClr val="A4A3A4"/>
          </p15:clr>
        </p15:guide>
        <p15:guide id="5" orient="horz" pos="1145">
          <p15:clr>
            <a:srgbClr val="A4A3A4"/>
          </p15:clr>
        </p15:guide>
        <p15:guide id="6" pos="4858">
          <p15:clr>
            <a:srgbClr val="A4A3A4"/>
          </p15:clr>
        </p15:guide>
        <p15:guide id="7" pos="4232">
          <p15:clr>
            <a:srgbClr val="A4A3A4"/>
          </p15:clr>
        </p15:guide>
        <p15:guide id="8" pos="938">
          <p15:clr>
            <a:srgbClr val="A4A3A4"/>
          </p15:clr>
        </p15:guide>
        <p15:guide id="9" pos="41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937"/>
    <a:srgbClr val="CCE9AD"/>
    <a:srgbClr val="E07345"/>
    <a:srgbClr val="ECA98C"/>
    <a:srgbClr val="0072BD"/>
    <a:srgbClr val="66FFFF"/>
    <a:srgbClr val="CC6600"/>
    <a:srgbClr val="00B0F0"/>
    <a:srgbClr val="CCECFF"/>
    <a:srgbClr val="CC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11" autoAdjust="0"/>
    <p:restoredTop sz="98195" autoAdjust="0"/>
  </p:normalViewPr>
  <p:slideViewPr>
    <p:cSldViewPr snapToGrid="0" snapToObjects="1">
      <p:cViewPr varScale="1">
        <p:scale>
          <a:sx n="90" d="100"/>
          <a:sy n="90" d="100"/>
        </p:scale>
        <p:origin x="932" y="56"/>
      </p:cViewPr>
      <p:guideLst>
        <p:guide orient="horz" pos="521"/>
        <p:guide orient="horz" pos="2482"/>
        <p:guide orient="horz" pos="1606"/>
        <p:guide orient="horz" pos="2618"/>
        <p:guide orient="horz" pos="1145"/>
        <p:guide pos="4858"/>
        <p:guide pos="4232"/>
        <p:guide pos="938"/>
        <p:guide pos="41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-34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8E2DC-4F3A-424D-9396-EF778B63584C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0C254-8A55-D042-B65F-25B8C5B6D8A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3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consumption</a:t>
            </a:r>
            <a:r>
              <a:rPr lang="en-US" baseline="0" dirty="0"/>
              <a:t>: compressors &gt; fans &gt; pumps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0C254-8A55-D042-B65F-25B8C5B6D8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5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427831"/>
          </a:xfrm>
        </p:spPr>
        <p:txBody>
          <a:bodyPr>
            <a:normAutofit/>
          </a:bodyPr>
          <a:lstStyle>
            <a:lvl1pPr algn="l"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38350"/>
            <a:ext cx="7772400" cy="11430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407" y="-1160"/>
            <a:ext cx="824340" cy="1180535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711200" y="2374900"/>
            <a:ext cx="7772400" cy="22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6716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400" baseline="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Layer 2</a:t>
            </a:r>
          </a:p>
          <a:p>
            <a:pPr lvl="2"/>
            <a:r>
              <a:rPr lang="en-US" dirty="0"/>
              <a:t>Layer 3</a:t>
            </a:r>
          </a:p>
          <a:p>
            <a:pPr lvl="3"/>
            <a:r>
              <a:rPr lang="en-US" dirty="0"/>
              <a:t>Layer 4</a:t>
            </a:r>
          </a:p>
          <a:p>
            <a:pPr lvl="4"/>
            <a:r>
              <a:rPr lang="en-US" dirty="0"/>
              <a:t>Layer 5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65955" y="260719"/>
            <a:ext cx="3369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cs typeface="Helvetica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407" y="0"/>
            <a:ext cx="824340" cy="39595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185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4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400">
                <a:latin typeface="Century Gothic" panose="020B0502020202020204" pitchFamily="34" charset="0"/>
              </a:defRPr>
            </a:lvl2pPr>
            <a:lvl3pPr>
              <a:defRPr sz="1200">
                <a:latin typeface="Century Gothic" panose="020B0502020202020204" pitchFamily="34" charset="0"/>
              </a:defRPr>
            </a:lvl3pPr>
            <a:lvl4pPr>
              <a:defRPr sz="1000">
                <a:latin typeface="Century Gothic" panose="020B0502020202020204" pitchFamily="34" charset="0"/>
              </a:defRPr>
            </a:lvl4pPr>
            <a:lvl5pPr>
              <a:defRPr sz="10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407" y="0"/>
            <a:ext cx="824340" cy="39595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8044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193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6350" y="4978173"/>
            <a:ext cx="9150350" cy="169043"/>
          </a:xfrm>
          <a:prstGeom prst="rect">
            <a:avLst/>
          </a:prstGeom>
          <a:solidFill>
            <a:srgbClr val="C2000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407" y="0"/>
            <a:ext cx="824340" cy="3959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940929"/>
            <a:ext cx="8625840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Helvetica" pitchFamily="34" charset="0"/>
                <a:ea typeface="ＭＳ Ｐゴシック" charset="0"/>
                <a:cs typeface="Arial" panose="020B0604020202020204" pitchFamily="34" charset="0"/>
                <a:sym typeface="Helvetica Light" charset="0"/>
              </a:rPr>
              <a:t>© Copyright 2017 Tesla Motors, Inc. All rights reserved. Proprietary and Confidential Business Information.  Attorney-Client/Work Product Privilege.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49057"/>
            <a:ext cx="2133600" cy="169043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25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1792343"/>
            <a:ext cx="8566150" cy="427831"/>
          </a:xfrm>
        </p:spPr>
        <p:txBody>
          <a:bodyPr>
            <a:noAutofit/>
          </a:bodyPr>
          <a:lstStyle/>
          <a:p>
            <a:r>
              <a:rPr lang="en-US" sz="2800" dirty="0"/>
              <a:t>Energy Efficiency for the Machine (the Gigafactory) that Makes the Machine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5600" y="2620642"/>
            <a:ext cx="7772400" cy="11430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March 9, 2018</a:t>
            </a:r>
          </a:p>
        </p:txBody>
      </p:sp>
    </p:spTree>
    <p:extLst>
      <p:ext uri="{BB962C8B-B14F-4D97-AF65-F5344CB8AC3E}">
        <p14:creationId xmlns:p14="http://schemas.microsoft.com/office/powerpoint/2010/main" val="1180475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esla.com/tesla_theme/assets/img/gigafactory/her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8"/>
          <a:stretch/>
        </p:blipFill>
        <p:spPr bwMode="auto">
          <a:xfrm>
            <a:off x="0" y="1153534"/>
            <a:ext cx="9144000" cy="38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746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generation (solar)</a:t>
            </a:r>
          </a:p>
          <a:p>
            <a:r>
              <a:rPr lang="en-US" dirty="0"/>
              <a:t>Energy storage (batteries)</a:t>
            </a:r>
          </a:p>
          <a:p>
            <a:r>
              <a:rPr lang="en-US" dirty="0"/>
              <a:t>Energy consumption (vehicles)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GIGAFACTORY 1</a:t>
            </a:r>
          </a:p>
          <a:p>
            <a:r>
              <a:rPr lang="en-US" dirty="0"/>
              <a:t>30% cheaper batteries enable mass EV production/adoption</a:t>
            </a:r>
          </a:p>
          <a:p>
            <a:r>
              <a:rPr lang="en-US" dirty="0"/>
              <a:t>Production capability greater than all other global Li-Ion battery production combined</a:t>
            </a:r>
          </a:p>
          <a:p>
            <a:r>
              <a:rPr lang="en-US" dirty="0"/>
              <a:t>Largest factory in the world (by footprint) when complete</a:t>
            </a:r>
          </a:p>
          <a:p>
            <a:r>
              <a:rPr lang="en-US" dirty="0"/>
              <a:t>Net zero energy use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37549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Accelerating the World’s Transition to Sustainable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34656" y="4725620"/>
            <a:ext cx="160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Image: tesla.com</a:t>
            </a:r>
          </a:p>
        </p:txBody>
      </p:sp>
    </p:spTree>
    <p:extLst>
      <p:ext uri="{BB962C8B-B14F-4D97-AF65-F5344CB8AC3E}">
        <p14:creationId xmlns:p14="http://schemas.microsoft.com/office/powerpoint/2010/main" val="267713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nsideevs.com/wp-content/uploads/2017/12/111-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9" b="7141"/>
          <a:stretch/>
        </p:blipFill>
        <p:spPr bwMode="auto">
          <a:xfrm>
            <a:off x="0" y="1089965"/>
            <a:ext cx="9144000" cy="388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~30% Complete (~5MM sq. ft.)</a:t>
            </a:r>
          </a:p>
          <a:p>
            <a:r>
              <a:rPr lang="en-US" dirty="0"/>
              <a:t>Simultaneous design, construction, and 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Gigafactory 1 Today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3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34656" y="4725620"/>
            <a:ext cx="1609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Image: insideevs.com</a:t>
            </a:r>
          </a:p>
        </p:txBody>
      </p:sp>
    </p:spTree>
    <p:extLst>
      <p:ext uri="{BB962C8B-B14F-4D97-AF65-F5344CB8AC3E}">
        <p14:creationId xmlns:p14="http://schemas.microsoft.com/office/powerpoint/2010/main" val="36650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200151"/>
            <a:ext cx="2766225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 machine that builds the machine” </a:t>
            </a:r>
          </a:p>
          <a:p>
            <a:pPr marL="0" indent="0">
              <a:buNone/>
            </a:pPr>
            <a:r>
              <a:rPr lang="en-US" dirty="0"/>
              <a:t>– Elon Musk</a:t>
            </a:r>
          </a:p>
          <a:p>
            <a:r>
              <a:rPr lang="en-US" dirty="0"/>
              <a:t>Treating the factory itself as a product</a:t>
            </a:r>
          </a:p>
          <a:p>
            <a:r>
              <a:rPr lang="en-US" dirty="0"/>
              <a:t>Brings us back to energy efficiency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Battery Manufacturing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4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3074" name="Picture 2" descr="http://static2.businessinsider.com/image/530e631869bedded13049cc8/how-teslas-gigafactory-will-work-in-one-big-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678" y="1200151"/>
            <a:ext cx="55905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4656" y="4633524"/>
            <a:ext cx="160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Image: pintrest.com</a:t>
            </a:r>
          </a:p>
          <a:p>
            <a:pPr algn="r"/>
            <a:r>
              <a:rPr lang="en-US" sz="1000" dirty="0"/>
              <a:t>Video: youtube.com</a:t>
            </a:r>
          </a:p>
        </p:txBody>
      </p:sp>
      <p:pic>
        <p:nvPicPr>
          <p:cNvPr id="5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28678" y="1506457"/>
            <a:ext cx="5582468" cy="31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7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0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2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05935"/>
          </a:xfrm>
        </p:spPr>
        <p:txBody>
          <a:bodyPr>
            <a:normAutofit/>
          </a:bodyPr>
          <a:lstStyle/>
          <a:p>
            <a:r>
              <a:rPr lang="en-US" dirty="0"/>
              <a:t>Sustainable processes: close the loop on as many flows as possible</a:t>
            </a:r>
          </a:p>
          <a:p>
            <a:pPr lvl="1"/>
            <a:r>
              <a:rPr lang="en-US" dirty="0"/>
              <a:t>Energy</a:t>
            </a:r>
          </a:p>
          <a:p>
            <a:pPr lvl="1"/>
            <a:r>
              <a:rPr lang="en-US" dirty="0"/>
              <a:t>Water</a:t>
            </a:r>
          </a:p>
          <a:p>
            <a:pPr lvl="1"/>
            <a:r>
              <a:rPr lang="en-US" dirty="0"/>
              <a:t>Battery materials (recycling)</a:t>
            </a:r>
          </a:p>
          <a:p>
            <a:pPr lvl="1"/>
            <a:endParaRPr lang="en-US" dirty="0"/>
          </a:p>
          <a:p>
            <a:r>
              <a:rPr lang="en-US" dirty="0"/>
              <a:t>Net zero energy difficulties</a:t>
            </a:r>
          </a:p>
          <a:p>
            <a:pPr lvl="1"/>
            <a:r>
              <a:rPr lang="en-US" dirty="0"/>
              <a:t>Densified production</a:t>
            </a:r>
          </a:p>
          <a:p>
            <a:pPr lvl="1"/>
            <a:r>
              <a:rPr lang="en-US" dirty="0"/>
              <a:t>Limited roof/ground area</a:t>
            </a:r>
          </a:p>
          <a:p>
            <a:pPr lvl="1"/>
            <a:endParaRPr lang="en-US" dirty="0"/>
          </a:p>
          <a:p>
            <a:r>
              <a:rPr lang="en-US" dirty="0"/>
              <a:t>Reduce usage through efficiency</a:t>
            </a:r>
          </a:p>
          <a:p>
            <a:pPr lvl="1"/>
            <a:r>
              <a:rPr lang="en-US" dirty="0"/>
              <a:t>Tool redesign</a:t>
            </a:r>
          </a:p>
          <a:p>
            <a:pPr lvl="1"/>
            <a:r>
              <a:rPr lang="en-US" dirty="0"/>
              <a:t>Utility redesign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Zero at Gigafactory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5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82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Chilled Water Plants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Chilled water pumped into building for cooling</a:t>
            </a:r>
          </a:p>
          <a:p>
            <a:r>
              <a:rPr lang="en-US" dirty="0"/>
              <a:t>Water heats up as it absorbs heat (air conditioning, process cooling)</a:t>
            </a:r>
          </a:p>
          <a:p>
            <a:r>
              <a:rPr lang="en-US" dirty="0"/>
              <a:t>Chillers cool warm water coming from the factory</a:t>
            </a:r>
          </a:p>
          <a:p>
            <a:pPr lvl="1"/>
            <a:r>
              <a:rPr lang="en-US" dirty="0"/>
              <a:t>High electric power consumption</a:t>
            </a:r>
          </a:p>
          <a:p>
            <a:r>
              <a:rPr lang="en-US" dirty="0"/>
              <a:t>Cooling towers reject factory heat plus heat generated in chillers to the environment</a:t>
            </a:r>
          </a:p>
          <a:p>
            <a:pPr lvl="1"/>
            <a:r>
              <a:rPr lang="en-US" dirty="0"/>
              <a:t>Electric power consumption plus high water consumption</a:t>
            </a:r>
          </a:p>
          <a:p>
            <a:r>
              <a:rPr lang="en-US" dirty="0"/>
              <a:t>Chillers must have sufficient capacity to meet peak cooling demand</a:t>
            </a:r>
          </a:p>
          <a:p>
            <a:pPr lvl="1"/>
            <a:r>
              <a:rPr lang="en-US" dirty="0"/>
              <a:t>Chillers are underutilized most of the year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63229"/>
            <a:ext cx="4038600" cy="164043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6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4" r="18000"/>
          <a:stretch/>
        </p:blipFill>
        <p:spPr>
          <a:xfrm>
            <a:off x="5284176" y="2776170"/>
            <a:ext cx="2690447" cy="19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0151"/>
            <a:ext cx="4015886" cy="3394472"/>
          </a:xfrm>
        </p:spPr>
        <p:txBody>
          <a:bodyPr>
            <a:normAutofit/>
          </a:bodyPr>
          <a:lstStyle/>
          <a:p>
            <a:r>
              <a:rPr lang="en-US" dirty="0"/>
              <a:t>Reno has dry weather</a:t>
            </a:r>
          </a:p>
          <a:p>
            <a:pPr lvl="1"/>
            <a:r>
              <a:rPr lang="en-US" dirty="0"/>
              <a:t>Can use wet cooling towers to generate cold water instead of chillers (wet economizing)</a:t>
            </a:r>
          </a:p>
          <a:p>
            <a:r>
              <a:rPr lang="en-US" dirty="0"/>
              <a:t>Reno has cold weather</a:t>
            </a:r>
          </a:p>
          <a:p>
            <a:pPr lvl="1"/>
            <a:r>
              <a:rPr lang="en-US" dirty="0"/>
              <a:t>Can use dry cooling towers to generate cold water (dry economizing)</a:t>
            </a:r>
          </a:p>
          <a:p>
            <a:r>
              <a:rPr lang="en-US" dirty="0"/>
              <a:t>Reno has big daily temperature swings</a:t>
            </a:r>
          </a:p>
          <a:p>
            <a:pPr lvl="1"/>
            <a:r>
              <a:rPr lang="en-US" dirty="0"/>
              <a:t>Nighttime weather can be cool and dry, even in the summer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Capitalizing on Reno’s Climate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7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355" y="1200152"/>
            <a:ext cx="4572000" cy="34306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9754" y="2258414"/>
            <a:ext cx="1648928" cy="2000850"/>
          </a:xfrm>
          <a:prstGeom prst="rect">
            <a:avLst/>
          </a:prstGeom>
          <a:pattFill prst="ltUpDiag">
            <a:fgClr>
              <a:srgbClr val="92D05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58682" y="2258414"/>
            <a:ext cx="1892032" cy="2000849"/>
          </a:xfrm>
          <a:prstGeom prst="rect">
            <a:avLst/>
          </a:prstGeom>
          <a:pattFill prst="dkDnDiag">
            <a:fgClr>
              <a:srgbClr val="00B0F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8682" y="1742523"/>
            <a:ext cx="1888005" cy="515891"/>
          </a:xfrm>
          <a:prstGeom prst="rect">
            <a:avLst/>
          </a:prstGeom>
          <a:pattFill prst="dkDnDiag">
            <a:fgClr>
              <a:srgbClr val="97E4FF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62196" y="1738655"/>
            <a:ext cx="1892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Wet Cooling</a:t>
            </a:r>
          </a:p>
          <a:p>
            <a:pPr algn="ctr"/>
            <a:r>
              <a:rPr lang="en-US" sz="1400" dirty="0"/>
              <a:t>Partial Mech.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1523" y="3055066"/>
            <a:ext cx="164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Dry Cooling</a:t>
            </a:r>
          </a:p>
          <a:p>
            <a:pPr algn="ctr"/>
            <a:r>
              <a:rPr lang="en-US" sz="1400" dirty="0"/>
              <a:t>(No chillers)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62196" y="3055066"/>
            <a:ext cx="1884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Wet Cooling</a:t>
            </a:r>
          </a:p>
          <a:p>
            <a:pPr algn="ctr"/>
            <a:r>
              <a:rPr lang="en-US" sz="1400" dirty="0"/>
              <a:t>(No chillers)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11522" y="1462506"/>
            <a:ext cx="3535165" cy="274459"/>
          </a:xfrm>
          <a:prstGeom prst="rect">
            <a:avLst/>
          </a:prstGeom>
          <a:pattFill prst="pct25">
            <a:fgClr>
              <a:srgbClr val="FF0000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11523" y="1432751"/>
            <a:ext cx="3535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Mechanical (Chiller) Cooling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4957" y="4307674"/>
            <a:ext cx="361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70%</a:t>
            </a:r>
            <a:r>
              <a:rPr lang="en-US" dirty="0"/>
              <a:t> of year, no chiller needed</a:t>
            </a:r>
          </a:p>
          <a:p>
            <a:r>
              <a:rPr lang="en-US" b="1" dirty="0">
                <a:solidFill>
                  <a:srgbClr val="92D050"/>
                </a:solidFill>
              </a:rPr>
              <a:t>35%</a:t>
            </a:r>
            <a:r>
              <a:rPr lang="en-US" dirty="0"/>
              <a:t> of year, no wet cooling needed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05727" y="1745098"/>
            <a:ext cx="1648928" cy="513316"/>
          </a:xfrm>
          <a:prstGeom prst="rect">
            <a:avLst/>
          </a:prstGeom>
          <a:pattFill prst="ltUpDiag">
            <a:fgClr>
              <a:srgbClr val="CCE9AD">
                <a:alpha val="50000"/>
              </a:srgbClr>
            </a:fgClr>
            <a:bgClr>
              <a:schemeClr val="bg1">
                <a:alpha val="50000"/>
              </a:schemeClr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03468" y="1731614"/>
            <a:ext cx="1655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Dry Cooling</a:t>
            </a:r>
          </a:p>
          <a:p>
            <a:pPr algn="ctr"/>
            <a:r>
              <a:rPr lang="en-US" sz="1400" dirty="0"/>
              <a:t>Partial Mech.</a:t>
            </a:r>
          </a:p>
        </p:txBody>
      </p:sp>
    </p:spTree>
    <p:extLst>
      <p:ext uri="{BB962C8B-B14F-4D97-AF65-F5344CB8AC3E}">
        <p14:creationId xmlns:p14="http://schemas.microsoft.com/office/powerpoint/2010/main" val="225853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/>
      <p:bldP spid="15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Chilled Water Improvements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Thermal Storage</a:t>
            </a:r>
          </a:p>
          <a:p>
            <a:pPr lvl="1"/>
            <a:r>
              <a:rPr lang="en-US" dirty="0"/>
              <a:t>Generate cold water at night, use during the day</a:t>
            </a:r>
          </a:p>
          <a:p>
            <a:pPr lvl="1"/>
            <a:r>
              <a:rPr lang="en-US" dirty="0"/>
              <a:t>Shifts chilled water generation into more favorable hours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Hybrid Cooling Towers</a:t>
            </a:r>
          </a:p>
          <a:p>
            <a:pPr lvl="1"/>
            <a:r>
              <a:rPr lang="en-US" dirty="0"/>
              <a:t>Same towers can provide evaporative cooling (summer) or dry cooling (winter)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8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026" name="Picture 2" descr="Image result for gigafactory thermal stor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1" y="2622868"/>
            <a:ext cx="4217354" cy="210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66" y="2622868"/>
            <a:ext cx="2194111" cy="2108677"/>
          </a:xfrm>
          <a:prstGeom prst="rect">
            <a:avLst/>
          </a:prstGeo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048" y="2624523"/>
            <a:ext cx="2258634" cy="21070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4656" y="4653261"/>
            <a:ext cx="1609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/>
              <a:t>Images: electrek.co</a:t>
            </a:r>
          </a:p>
          <a:p>
            <a:pPr algn="r"/>
            <a:r>
              <a:rPr lang="en-US" sz="1000" dirty="0"/>
              <a:t>evapco.com</a:t>
            </a:r>
          </a:p>
        </p:txBody>
      </p:sp>
    </p:spTree>
    <p:extLst>
      <p:ext uri="{BB962C8B-B14F-4D97-AF65-F5344CB8AC3E}">
        <p14:creationId xmlns:p14="http://schemas.microsoft.com/office/powerpoint/2010/main" val="31673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Equipment Ratio</a:t>
            </a:r>
          </a:p>
          <a:p>
            <a:pPr lvl="1"/>
            <a:r>
              <a:rPr lang="en-US" dirty="0"/>
              <a:t>More cooling tower capacity than chiller capacity</a:t>
            </a:r>
          </a:p>
          <a:p>
            <a:r>
              <a:rPr lang="en-US" dirty="0"/>
              <a:t>Peak Capacity Adjustments</a:t>
            </a:r>
          </a:p>
          <a:p>
            <a:pPr lvl="1"/>
            <a:r>
              <a:rPr lang="en-US" dirty="0"/>
              <a:t>Total peak load is higher than chiller capacity</a:t>
            </a:r>
          </a:p>
          <a:p>
            <a:pPr lvl="1"/>
            <a:r>
              <a:rPr lang="en-US" dirty="0"/>
              <a:t>Managed by TES and towers</a:t>
            </a:r>
          </a:p>
          <a:p>
            <a:r>
              <a:rPr lang="en-US" dirty="0"/>
              <a:t>Reinforcement Learning Control Algorithm (Future)</a:t>
            </a:r>
          </a:p>
          <a:p>
            <a:pPr lvl="1"/>
            <a:r>
              <a:rPr lang="en-US" dirty="0"/>
              <a:t>Neural nets estimate loads</a:t>
            </a:r>
          </a:p>
          <a:p>
            <a:pPr lvl="1"/>
            <a:r>
              <a:rPr lang="en-US" dirty="0"/>
              <a:t>AI can determine control logic and set points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Improvements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31A15EAA-547D-4185-A4E0-DDC0B5B98EDA}" type="slidenum">
              <a:rPr lang="en-US" smtClean="0">
                <a:latin typeface="Helvetica" pitchFamily="34" charset="0"/>
              </a:rPr>
              <a:pPr algn="r"/>
              <a:t>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41876" y="3748728"/>
            <a:ext cx="40786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Putting it all together…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Small capital cost savings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Massive water savings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entury Gothic" panose="020B0502020202020204" pitchFamily="34" charset="0"/>
              </a:rPr>
              <a:t>Considerable electricity savings</a:t>
            </a:r>
          </a:p>
        </p:txBody>
      </p:sp>
    </p:spTree>
    <p:extLst>
      <p:ext uri="{BB962C8B-B14F-4D97-AF65-F5344CB8AC3E}">
        <p14:creationId xmlns:p14="http://schemas.microsoft.com/office/powerpoint/2010/main" val="29936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</p:bldLst>
  </p:timing>
</p:sld>
</file>

<file path=ppt/theme/theme1.xml><?xml version="1.0" encoding="utf-8"?>
<a:theme xmlns:a="http://schemas.openxmlformats.org/drawingml/2006/main" name="Tesla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D6F5085D5C845AA315337BBA3A264" ma:contentTypeVersion="1" ma:contentTypeDescription="Create a new document." ma:contentTypeScope="" ma:versionID="f09ca28c9fc7b85aff86a19ce883e73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ABBF15E-6DA9-4D02-805C-0D5581B92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3F37BE-35B5-4B14-B710-4534CB538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749C2-095E-4B74-87F6-AE2AD2000616}">
  <ds:schemaRefs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Tesla</Template>
  <TotalTime>0</TotalTime>
  <Words>492</Words>
  <Application>Microsoft Office PowerPoint</Application>
  <PresentationFormat>On-screen Show (16:9)</PresentationFormat>
  <Paragraphs>102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Century Gothic</vt:lpstr>
      <vt:lpstr>Helvetica</vt:lpstr>
      <vt:lpstr>Helvetica Light</vt:lpstr>
      <vt:lpstr>Tesla</vt:lpstr>
      <vt:lpstr>Energy Efficiency for the Machine (the Gigafactory) that Makes the Machine</vt:lpstr>
      <vt:lpstr>Accelerating the World’s Transition to Sustainable Energy</vt:lpstr>
      <vt:lpstr>Gigafactory 1 Today</vt:lpstr>
      <vt:lpstr>The Battery Manufacturing Process</vt:lpstr>
      <vt:lpstr>Net Zero at Gigafactory 1</vt:lpstr>
      <vt:lpstr>Typical Chilled Water Plants</vt:lpstr>
      <vt:lpstr>Capitalizing on Reno’s Climate</vt:lpstr>
      <vt:lpstr>Chilled Water Improvements</vt:lpstr>
      <vt:lpstr>System Improvements</vt:lpstr>
    </vt:vector>
  </TitlesOfParts>
  <Company>SolarCity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Jacob Miller</dc:creator>
  <cp:lastModifiedBy>LeGault, Shannon</cp:lastModifiedBy>
  <cp:revision>482</cp:revision>
  <dcterms:created xsi:type="dcterms:W3CDTF">2017-01-26T17:50:19Z</dcterms:created>
  <dcterms:modified xsi:type="dcterms:W3CDTF">2018-03-09T13:04:34Z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0x010100D91D6F5085D5C845AA315337BBA3A264</vt:lpwstr>
  </property>
</Properties>
</file>