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2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5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7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18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0" r:id="rId1"/>
    <p:sldMasterId id="2147484055" r:id="rId2"/>
    <p:sldMasterId id="2147484140" r:id="rId3"/>
    <p:sldMasterId id="2147484402" r:id="rId4"/>
    <p:sldMasterId id="2147485078" r:id="rId5"/>
    <p:sldMasterId id="2147485406" r:id="rId6"/>
    <p:sldMasterId id="2147485421" r:id="rId7"/>
    <p:sldMasterId id="2147485732" r:id="rId8"/>
    <p:sldMasterId id="2147488517" r:id="rId9"/>
    <p:sldMasterId id="2147488645" r:id="rId10"/>
    <p:sldMasterId id="2147488661" r:id="rId11"/>
    <p:sldMasterId id="2147488769" r:id="rId12"/>
    <p:sldMasterId id="2147489441" r:id="rId13"/>
    <p:sldMasterId id="2147489487" r:id="rId14"/>
    <p:sldMasterId id="2147489669" r:id="rId15"/>
    <p:sldMasterId id="2147490991" r:id="rId16"/>
    <p:sldMasterId id="2147491080" r:id="rId17"/>
    <p:sldMasterId id="2147491107" r:id="rId18"/>
    <p:sldMasterId id="2147491426" r:id="rId19"/>
  </p:sldMasterIdLst>
  <p:notesMasterIdLst>
    <p:notesMasterId r:id="rId34"/>
  </p:notesMasterIdLst>
  <p:handoutMasterIdLst>
    <p:handoutMasterId r:id="rId35"/>
  </p:handoutMasterIdLst>
  <p:sldIdLst>
    <p:sldId id="1397" r:id="rId20"/>
    <p:sldId id="1328" r:id="rId21"/>
    <p:sldId id="1566" r:id="rId22"/>
    <p:sldId id="1554" r:id="rId23"/>
    <p:sldId id="1551" r:id="rId24"/>
    <p:sldId id="1548" r:id="rId25"/>
    <p:sldId id="1520" r:id="rId26"/>
    <p:sldId id="1568" r:id="rId27"/>
    <p:sldId id="1556" r:id="rId28"/>
    <p:sldId id="1569" r:id="rId29"/>
    <p:sldId id="1521" r:id="rId30"/>
    <p:sldId id="1560" r:id="rId31"/>
    <p:sldId id="1565" r:id="rId32"/>
    <p:sldId id="1563" r:id="rId33"/>
  </p:sldIdLst>
  <p:sldSz cx="9144000" cy="5143500" type="screen16x9"/>
  <p:notesSz cx="7315200" cy="96012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365791"/>
    <a:srgbClr val="034E73"/>
    <a:srgbClr val="045B86"/>
    <a:srgbClr val="FFCC66"/>
    <a:srgbClr val="FF9900"/>
    <a:srgbClr val="FF00FF"/>
    <a:srgbClr val="FF7C80"/>
    <a:srgbClr val="003686"/>
    <a:srgbClr val="02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803" autoAdjust="0"/>
    <p:restoredTop sz="93073" autoAdjust="0"/>
  </p:normalViewPr>
  <p:slideViewPr>
    <p:cSldViewPr snapToGrid="0">
      <p:cViewPr varScale="1">
        <p:scale>
          <a:sx n="140" d="100"/>
          <a:sy n="140" d="100"/>
        </p:scale>
        <p:origin x="372" y="120"/>
      </p:cViewPr>
      <p:guideLst>
        <p:guide orient="horz" pos="1620"/>
        <p:guide pos="2880"/>
        <p:guide orient="horz" pos="20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2128" y="36"/>
      </p:cViewPr>
      <p:guideLst>
        <p:guide orient="horz" pos="2932"/>
        <p:guide pos="2212"/>
        <p:guide orient="horz" pos="3024"/>
        <p:guide pos="23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Renewable Energy incl. Solar</c:v>
                </c:pt>
              </c:strCache>
            </c:strRef>
          </c:tx>
          <c:spPr>
            <a:ln w="38100">
              <a:solidFill>
                <a:srgbClr val="0C1624">
                  <a:lumMod val="50000"/>
                  <a:lumOff val="50000"/>
                </a:srgbClr>
              </a:solidFill>
            </a:ln>
            <a:effectLst/>
          </c:spPr>
          <c:marker>
            <c:symbol val="none"/>
          </c:marker>
          <c:cat>
            <c:numRef>
              <c:f>Sheet1!$B$2:$K$2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Sheet1!$B$3:$K$3</c:f>
              <c:numCache>
                <c:formatCode>_(* #,##0_);_(* \(#,##0\);_(* "-"??_);_(@_)</c:formatCode>
                <c:ptCount val="10"/>
                <c:pt idx="0">
                  <c:v>304</c:v>
                </c:pt>
                <c:pt idx="1">
                  <c:v>316</c:v>
                </c:pt>
                <c:pt idx="2">
                  <c:v>360</c:v>
                </c:pt>
                <c:pt idx="3">
                  <c:v>399</c:v>
                </c:pt>
                <c:pt idx="4">
                  <c:v>607</c:v>
                </c:pt>
                <c:pt idx="5">
                  <c:v>759</c:v>
                </c:pt>
                <c:pt idx="6">
                  <c:v>847</c:v>
                </c:pt>
                <c:pt idx="7">
                  <c:v>933</c:v>
                </c:pt>
                <c:pt idx="8">
                  <c:v>1032</c:v>
                </c:pt>
                <c:pt idx="9">
                  <c:v>1145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CC-4C72-A4B8-D2461725A2DD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Renewable Energy excl. Solar</c:v>
                </c:pt>
              </c:strCache>
            </c:strRef>
          </c:tx>
          <c:spPr>
            <a:ln w="38100">
              <a:solidFill>
                <a:srgbClr val="26BD66"/>
              </a:solidFill>
            </a:ln>
            <a:effectLst/>
          </c:spPr>
          <c:marker>
            <c:symbol val="none"/>
          </c:marker>
          <c:cat>
            <c:numRef>
              <c:f>Sheet1!$B$2:$K$2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Sheet1!$B$4:$K$4</c:f>
              <c:numCache>
                <c:formatCode>_(* #,##0_);_(* \(#,##0\);_(* "-"??_);_(@_)</c:formatCode>
                <c:ptCount val="10"/>
                <c:pt idx="0">
                  <c:v>292</c:v>
                </c:pt>
                <c:pt idx="1">
                  <c:v>292</c:v>
                </c:pt>
                <c:pt idx="2">
                  <c:v>320</c:v>
                </c:pt>
                <c:pt idx="3">
                  <c:v>320</c:v>
                </c:pt>
                <c:pt idx="4">
                  <c:v>436</c:v>
                </c:pt>
                <c:pt idx="5">
                  <c:v>458</c:v>
                </c:pt>
                <c:pt idx="6">
                  <c:v>458</c:v>
                </c:pt>
                <c:pt idx="7">
                  <c:v>446</c:v>
                </c:pt>
                <c:pt idx="8">
                  <c:v>446</c:v>
                </c:pt>
                <c:pt idx="9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CC-4C72-A4B8-D2461725A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4302688"/>
        <c:axId val="364299944"/>
      </c:lineChart>
      <c:catAx>
        <c:axId val="36430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txPr>
          <a:bodyPr/>
          <a:lstStyle/>
          <a:p>
            <a:pPr>
              <a:defRPr sz="800">
                <a:solidFill>
                  <a:srgbClr val="365791"/>
                </a:solidFill>
                <a:latin typeface="Helvetica" pitchFamily="34" charset="0"/>
              </a:defRPr>
            </a:pPr>
            <a:endParaRPr lang="en-US"/>
          </a:p>
        </c:txPr>
        <c:crossAx val="364299944"/>
        <c:crosses val="autoZero"/>
        <c:auto val="1"/>
        <c:lblAlgn val="ctr"/>
        <c:lblOffset val="100"/>
        <c:noMultiLvlLbl val="0"/>
      </c:catAx>
      <c:valAx>
        <c:axId val="364299944"/>
        <c:scaling>
          <c:orientation val="minMax"/>
          <c:max val="1200"/>
          <c:min val="0"/>
        </c:scaling>
        <c:delete val="0"/>
        <c:axPos val="l"/>
        <c:majorGridlines/>
        <c:numFmt formatCode="_(* #,##0_);_(* \(#,##0\);_(* &quot;-&quot;??_);_(@_)" sourceLinked="1"/>
        <c:majorTickMark val="none"/>
        <c:minorTickMark val="none"/>
        <c:tickLblPos val="nextTo"/>
        <c:spPr>
          <a:ln w="25400">
            <a:noFill/>
          </a:ln>
        </c:spPr>
        <c:txPr>
          <a:bodyPr/>
          <a:lstStyle/>
          <a:p>
            <a:pPr>
              <a:defRPr sz="800">
                <a:solidFill>
                  <a:srgbClr val="365791"/>
                </a:solidFill>
                <a:latin typeface="Helvetica" pitchFamily="34" charset="0"/>
              </a:defRPr>
            </a:pPr>
            <a:endParaRPr lang="en-US"/>
          </a:p>
        </c:txPr>
        <c:crossAx val="364302688"/>
        <c:crosses val="autoZero"/>
        <c:crossBetween val="between"/>
        <c:majorUnit val="200"/>
      </c:valAx>
      <c:spPr>
        <a:ln w="127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800">
                <a:solidFill>
                  <a:srgbClr val="365791"/>
                </a:solidFill>
                <a:latin typeface="Helvetica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800">
                <a:solidFill>
                  <a:srgbClr val="365791"/>
                </a:solidFill>
                <a:latin typeface="Helvetica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/>
        <a:lstStyle/>
        <a:p>
          <a:pPr>
            <a:defRPr sz="800">
              <a:solidFill>
                <a:srgbClr val="365791"/>
              </a:solidFill>
              <a:latin typeface="Helvetica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6" y="3"/>
            <a:ext cx="3169922" cy="481728"/>
          </a:xfrm>
          <a:prstGeom prst="rect">
            <a:avLst/>
          </a:prstGeom>
        </p:spPr>
        <p:txBody>
          <a:bodyPr vert="horz" lIns="95808" tIns="47902" rIns="95808" bIns="47902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632" y="3"/>
            <a:ext cx="3169922" cy="481728"/>
          </a:xfrm>
          <a:prstGeom prst="rect">
            <a:avLst/>
          </a:prstGeom>
        </p:spPr>
        <p:txBody>
          <a:bodyPr vert="horz" lIns="95808" tIns="47902" rIns="95808" bIns="47902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pPr/>
              <a:t>2018. 03. 08.</a:t>
            </a:fld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632" y="9119568"/>
            <a:ext cx="3169922" cy="481727"/>
          </a:xfrm>
          <a:prstGeom prst="rect">
            <a:avLst/>
          </a:prstGeom>
        </p:spPr>
        <p:txBody>
          <a:bodyPr vert="horz" lIns="95808" tIns="47902" rIns="95808" bIns="47902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6" y="3"/>
            <a:ext cx="3169922" cy="481728"/>
          </a:xfrm>
          <a:prstGeom prst="rect">
            <a:avLst/>
          </a:prstGeom>
        </p:spPr>
        <p:txBody>
          <a:bodyPr vert="horz" lIns="95808" tIns="47902" rIns="95808" bIns="47902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632" y="3"/>
            <a:ext cx="3169922" cy="481728"/>
          </a:xfrm>
          <a:prstGeom prst="rect">
            <a:avLst/>
          </a:prstGeom>
        </p:spPr>
        <p:txBody>
          <a:bodyPr vert="horz" lIns="95808" tIns="47902" rIns="95808" bIns="47902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pPr/>
              <a:t>2018. 03. 08.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08" tIns="47902" rIns="95808" bIns="47902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82"/>
            <a:ext cx="5852160" cy="3780475"/>
          </a:xfrm>
          <a:prstGeom prst="rect">
            <a:avLst/>
          </a:prstGeom>
        </p:spPr>
        <p:txBody>
          <a:bodyPr vert="horz" lIns="95808" tIns="47902" rIns="95808" bIns="479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632" y="9119568"/>
            <a:ext cx="3169922" cy="481727"/>
          </a:xfrm>
          <a:prstGeom prst="rect">
            <a:avLst/>
          </a:prstGeom>
        </p:spPr>
        <p:txBody>
          <a:bodyPr vert="horz" lIns="95808" tIns="47902" rIns="95808" bIns="47902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15950"/>
            <a:ext cx="5922963" cy="33321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04892-B9D8-4EC3-BC48-8EC8F7C3A0AF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8161" y="204307"/>
            <a:ext cx="568240" cy="41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315" tIns="47656" rIns="95315" bIns="47656">
            <a:spAutoFit/>
          </a:bodyPr>
          <a:lstStyle>
            <a:lvl1pPr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0" dirty="0">
                <a:solidFill>
                  <a:srgbClr val="FF0000"/>
                </a:solidFill>
                <a:ea typeface="MS PGothic" pitchFamily="34" charset="-128"/>
              </a:rPr>
              <a:t>CC</a:t>
            </a: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>
          <a:xfrm>
            <a:off x="717550" y="3948112"/>
            <a:ext cx="5852160" cy="5415627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78443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44741" y="3222624"/>
            <a:ext cx="6832373" cy="573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919" tIns="48467" rIns="96919" bIns="48467"/>
          <a:lstStyle/>
          <a:p>
            <a:pPr defTabSz="938461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223537" algn="l"/>
                <a:tab pos="463269" algn="l"/>
              </a:tabLst>
            </a:pPr>
            <a:endParaRPr lang="en-US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Garamond" pitchFamily="18" charset="0"/>
            </a:endParaRPr>
          </a:p>
        </p:txBody>
      </p:sp>
      <p:sp>
        <p:nvSpPr>
          <p:cNvPr id="952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1408113" y="155575"/>
            <a:ext cx="5453062" cy="3067050"/>
          </a:xfrm>
          <a:ln/>
        </p:spPr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5600" y="17871"/>
            <a:ext cx="733346" cy="41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132" tIns="47565" rIns="95132" bIns="47565">
            <a:spAutoFit/>
          </a:bodyPr>
          <a:lstStyle>
            <a:lvl1pPr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0" dirty="0">
                <a:solidFill>
                  <a:srgbClr val="FF0000"/>
                </a:solidFill>
                <a:ea typeface="MS PGothic" pitchFamily="34" charset="-128"/>
              </a:rPr>
              <a:t>CHL</a:t>
            </a:r>
          </a:p>
        </p:txBody>
      </p:sp>
      <p:sp>
        <p:nvSpPr>
          <p:cNvPr id="5" name="Notes Placeholder 3"/>
          <p:cNvSpPr>
            <a:spLocks noGrp="1"/>
          </p:cNvSpPr>
          <p:nvPr>
            <p:ph type="body" sz="quarter" idx="3"/>
          </p:nvPr>
        </p:nvSpPr>
        <p:spPr>
          <a:xfrm>
            <a:off x="1009015" y="3222623"/>
            <a:ext cx="5852160" cy="5178434"/>
          </a:xfrm>
        </p:spPr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5560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 txBox="1">
            <a:spLocks noGrp="1" noChangeArrowheads="1"/>
          </p:cNvSpPr>
          <p:nvPr/>
        </p:nvSpPr>
        <p:spPr bwMode="auto">
          <a:xfrm>
            <a:off x="4130528" y="155678"/>
            <a:ext cx="3178076" cy="48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094" tIns="48542" rIns="97094" bIns="48542"/>
          <a:lstStyle>
            <a:lvl1pPr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defTabSz="938334" fontAlgn="base">
              <a:spcBef>
                <a:spcPct val="0"/>
              </a:spcBef>
              <a:spcAft>
                <a:spcPct val="0"/>
              </a:spcAft>
            </a:pPr>
            <a:fld id="{34519795-877A-445B-8D59-5E56AC45CB01}" type="datetime1">
              <a:rPr lang="en-US" sz="1400" b="0">
                <a:solidFill>
                  <a:srgbClr val="EEECE1"/>
                </a:solidFill>
              </a:rPr>
              <a:pPr algn="r" defTabSz="938334" fontAlgn="base">
                <a:spcBef>
                  <a:spcPct val="0"/>
                </a:spcBef>
                <a:spcAft>
                  <a:spcPct val="0"/>
                </a:spcAft>
              </a:pPr>
              <a:t>3/8/2018</a:t>
            </a:fld>
            <a:endParaRPr lang="en-US" sz="1400" b="0" dirty="0">
              <a:solidFill>
                <a:srgbClr val="EEECE1"/>
              </a:solidFill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44742" y="2364286"/>
            <a:ext cx="6832373" cy="659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906" tIns="48460" rIns="96906" bIns="48460"/>
          <a:lstStyle/>
          <a:p>
            <a:pPr defTabSz="938334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223507" algn="l"/>
                <a:tab pos="463206" algn="l"/>
              </a:tabLst>
            </a:pPr>
            <a:endParaRPr lang="en-US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Garamond" pitchFamily="18" charset="0"/>
            </a:endParaRPr>
          </a:p>
        </p:txBody>
      </p:sp>
      <p:sp>
        <p:nvSpPr>
          <p:cNvPr id="952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819150" y="155575"/>
            <a:ext cx="6396038" cy="3597275"/>
          </a:xfrm>
          <a:ln/>
        </p:spPr>
      </p:sp>
    </p:spTree>
    <p:extLst>
      <p:ext uri="{BB962C8B-B14F-4D97-AF65-F5344CB8AC3E}">
        <p14:creationId xmlns:p14="http://schemas.microsoft.com/office/powerpoint/2010/main" val="255025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C9C2C-3013-40EE-8000-583351DEFEE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5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4AB37-EC7D-4579-ADB2-72E561C2673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04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C9C2C-3013-40EE-8000-583351DEFEE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8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440238"/>
            <a:ext cx="5852160" cy="5101695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04892-B9D8-4EC3-BC48-8EC8F7C3A0AF}" type="slidenum">
              <a:rPr lang="hu-HU" smtClean="0">
                <a:solidFill>
                  <a:prstClr val="black"/>
                </a:solidFill>
              </a:rPr>
              <a:pPr/>
              <a:t>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5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440237"/>
            <a:ext cx="5852160" cy="5161057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C9C2C-3013-40EE-8000-583351DEFEE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4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C9C2C-3013-40EE-8000-583351DEFEE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6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913" y="476250"/>
            <a:ext cx="6618287" cy="3722688"/>
          </a:xfrm>
        </p:spPr>
      </p:sp>
    </p:spTree>
    <p:extLst>
      <p:ext uri="{BB962C8B-B14F-4D97-AF65-F5344CB8AC3E}">
        <p14:creationId xmlns:p14="http://schemas.microsoft.com/office/powerpoint/2010/main" val="545018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533400"/>
            <a:ext cx="5759450" cy="3240088"/>
          </a:xfrm>
        </p:spPr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6905" y="6916"/>
            <a:ext cx="733347" cy="41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478" tIns="47737" rIns="95478" bIns="47737">
            <a:spAutoFit/>
          </a:bodyPr>
          <a:lstStyle>
            <a:lvl1pPr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0" dirty="0">
                <a:solidFill>
                  <a:srgbClr val="FF0000"/>
                </a:solidFill>
                <a:ea typeface="MS PGothic" pitchFamily="34" charset="-128"/>
              </a:rPr>
              <a:t>CHL</a:t>
            </a:r>
          </a:p>
        </p:txBody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040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44741" y="3222624"/>
            <a:ext cx="6832373" cy="573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919" tIns="48467" rIns="96919" bIns="48467"/>
          <a:lstStyle/>
          <a:p>
            <a:pPr defTabSz="938461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223537" algn="l"/>
                <a:tab pos="463269" algn="l"/>
              </a:tabLst>
            </a:pPr>
            <a:endParaRPr lang="en-US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Garamond" pitchFamily="18" charset="0"/>
            </a:endParaRPr>
          </a:p>
        </p:txBody>
      </p:sp>
      <p:sp>
        <p:nvSpPr>
          <p:cNvPr id="952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1408113" y="155575"/>
            <a:ext cx="5453062" cy="3067050"/>
          </a:xfrm>
          <a:ln/>
        </p:spPr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5600" y="17871"/>
            <a:ext cx="733346" cy="41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132" tIns="47565" rIns="95132" bIns="47565">
            <a:spAutoFit/>
          </a:bodyPr>
          <a:lstStyle>
            <a:lvl1pPr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15988" eaLnBrk="0" hangingPunct="0"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0" dirty="0">
                <a:solidFill>
                  <a:srgbClr val="FF0000"/>
                </a:solidFill>
                <a:ea typeface="MS PGothic" pitchFamily="34" charset="-128"/>
              </a:rPr>
              <a:t>CHL</a:t>
            </a:r>
          </a:p>
        </p:txBody>
      </p:sp>
      <p:sp>
        <p:nvSpPr>
          <p:cNvPr id="5" name="Notes Placeholder 3"/>
          <p:cNvSpPr>
            <a:spLocks noGrp="1"/>
          </p:cNvSpPr>
          <p:nvPr>
            <p:ph type="body" sz="quarter" idx="3"/>
          </p:nvPr>
        </p:nvSpPr>
        <p:spPr>
          <a:xfrm>
            <a:off x="1009015" y="3222623"/>
            <a:ext cx="5852160" cy="5178434"/>
          </a:xfrm>
        </p:spPr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0259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C9C2C-3013-40EE-8000-583351DEFEE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22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C9C2C-3013-40EE-8000-583351DEFEE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18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9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7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0419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34632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4714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832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9925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0586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74454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85023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9499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937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43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7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041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31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285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9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defTabSz="914400"/>
            <a:fld id="{4FAB73BC-B049-4115-A692-8D63A059BFB8}" type="slidenum">
              <a:rPr lang="en-US" smtClean="0">
                <a:solidFill>
                  <a:srgbClr val="5C7EA9"/>
                </a:solidFill>
              </a:rPr>
              <a:pPr defTabSz="914400"/>
              <a:t>‹#›</a:t>
            </a:fld>
            <a:endParaRPr lang="en-US" dirty="0">
              <a:solidFill>
                <a:srgbClr val="5C7EA9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5254710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482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519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5298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869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2111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6717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6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87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21305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4144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5582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8947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1273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33594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defTabSz="914400"/>
            <a:fld id="{4FAB73BC-B049-4115-A692-8D63A059BFB8}" type="slidenum">
              <a:rPr lang="en-US" smtClean="0">
                <a:solidFill>
                  <a:srgbClr val="5C7EA9"/>
                </a:solidFill>
              </a:rPr>
              <a:pPr defTabSz="914400"/>
              <a:t>‹#›</a:t>
            </a:fld>
            <a:endParaRPr lang="en-US" dirty="0">
              <a:solidFill>
                <a:srgbClr val="5C7EA9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6834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60846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01351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88182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713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4771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676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3984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5992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651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202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8496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4328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5941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2570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1B7B"/>
                </a:solidFill>
                <a:ea typeface="MS PGothic" pitchFamily="34" charset="-128"/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7485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392977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9267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3808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6739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714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44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0668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6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0101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119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780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643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1883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 dirty="0">
                <a:solidFill>
                  <a:srgbClr val="001B7B"/>
                </a:solidFill>
                <a:ea typeface="MS PGothic" pitchFamily="34" charset="-128"/>
              </a:rPr>
              <a:t>CONFIDENTIAL - INTERNAL USE ONLY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7202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 dirty="0">
                <a:solidFill>
                  <a:srgbClr val="001B7B"/>
                </a:solidFill>
                <a:ea typeface="MS PGothic" pitchFamily="34" charset="-128"/>
              </a:rPr>
              <a:t>CONFIDENTIAL - INTERNAL USE ONLY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9688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2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04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199" y="3709228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198" y="4016304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2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11" y="4016305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29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10" y="1659228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37" y="1659228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64538" y="537553"/>
            <a:ext cx="2556789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30396774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3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665646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698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8900565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3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307785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3" y="433874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1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2937907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3" y="433874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1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996918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3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1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1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7815575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3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1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1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3043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3746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2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18" y="2449282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194941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2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18" y="2449282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8544780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2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39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04867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2" y="1322623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2" y="1322623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269478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2" y="1072799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799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0460977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3" y="1096893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3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699" y="1054907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8999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3" y="2178653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3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699" y="2136667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8999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3" y="3255735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3" y="3367702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699" y="3213749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8999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pic>
        <p:nvPicPr>
          <p:cNvPr id="1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0475534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76" y="307911"/>
            <a:ext cx="3013059" cy="19734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63231" y="1115122"/>
            <a:ext cx="4401303" cy="265770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975" y="2281336"/>
            <a:ext cx="301306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93" y="173665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solidFill>
                <a:srgbClr val="F0F4FA"/>
              </a:solidFill>
            </a:endParaRPr>
          </a:p>
        </p:txBody>
      </p:sp>
      <p:pic>
        <p:nvPicPr>
          <p:cNvPr id="11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0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423300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380" y="991695"/>
            <a:ext cx="3013059" cy="103071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260" y="1294622"/>
            <a:ext cx="4884162" cy="316307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9380" y="2056388"/>
            <a:ext cx="3013060" cy="109269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1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0300083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290161" y="2141375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2876" y="2141375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976" y="307911"/>
            <a:ext cx="3013059" cy="197342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389" y="2381581"/>
            <a:ext cx="3013060" cy="2030333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0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760773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8983" y="1581317"/>
            <a:ext cx="3217750" cy="211669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4738328" y="244882"/>
            <a:ext cx="2248478" cy="440090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4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1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521166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652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49" y="3317034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0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19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76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05" y="1275475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2" y="1275475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19" y="1275474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7993626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49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0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19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45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2" y="1399598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59" y="1399597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4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8084159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1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8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8517488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40365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7557030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873470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3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1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5169593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26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3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7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1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8118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0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7220945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5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5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8465686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74911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62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0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49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093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2167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3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280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1911909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2800" dirty="0">
                <a:ea typeface="+mj-ea"/>
              </a:defRPr>
            </a:lvl1pPr>
          </a:lstStyle>
          <a:p>
            <a:pPr lvl="0" algn="ctr">
              <a:spcBef>
                <a:spcPct val="0"/>
              </a:spcBef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40941" y="4812507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812507"/>
            <a:ext cx="6172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666889"/>
            <a:ext cx="3200400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72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1"/>
            <a:ext cx="8229600" cy="3886200"/>
          </a:xfrm>
        </p:spPr>
        <p:txBody>
          <a:bodyPr>
            <a:normAutofit/>
          </a:bodyPr>
          <a:lstStyle>
            <a:lvl1pPr>
              <a:buClr>
                <a:srgbClr val="002060"/>
              </a:buClr>
              <a:defRPr sz="2400"/>
            </a:lvl1pPr>
            <a:lvl2pPr>
              <a:defRPr sz="20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Font typeface="Arial" panose="020B0604020202020204" pitchFamily="34" charset="0"/>
              <a:buChar char="•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4914900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808B4E-8530-4727-860E-21F263D4CF4B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525722" y="5004361"/>
            <a:ext cx="21130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i="1" dirty="0">
                <a:solidFill>
                  <a:srgbClr val="FF0000"/>
                </a:solidFill>
              </a:rPr>
              <a:t>Confidential Draft for Discussion Only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900"/>
            <a:ext cx="208722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637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44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200" y="3709268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200" y="4016344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20" y="4016345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69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35" y="1659268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58" y="1659268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15332" y="537558"/>
            <a:ext cx="265521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42396234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68629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738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872318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995137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7732366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857092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4596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7502334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4908892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5380517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358162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4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3322754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4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5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291387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5" y="1072811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811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5154899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5" y="1096902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4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715" y="105493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9031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5" y="217867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4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715" y="2136681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9031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5" y="3255775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4" y="336770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715" y="3213789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9031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pic>
        <p:nvPicPr>
          <p:cNvPr id="1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184143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63232" y="1115122"/>
            <a:ext cx="4401303" cy="265770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975" y="2281336"/>
            <a:ext cx="301306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93" y="173679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solidFill>
                <a:srgbClr val="F0F4FA"/>
              </a:solidFill>
            </a:endParaRPr>
          </a:p>
        </p:txBody>
      </p:sp>
      <p:pic>
        <p:nvPicPr>
          <p:cNvPr id="11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5351601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383" y="991695"/>
            <a:ext cx="3013059" cy="103071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260" y="1294623"/>
            <a:ext cx="4884162" cy="316307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9380" y="2056392"/>
            <a:ext cx="3013060" cy="109269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4829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965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9053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290161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2876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389" y="2381607"/>
            <a:ext cx="3013060" cy="2030333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6983153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8983" y="1581320"/>
            <a:ext cx="3217750" cy="211669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4738328" y="244884"/>
            <a:ext cx="2248478" cy="440090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4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8050622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3317036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13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3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2597747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53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7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4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7107480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2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7965095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40365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3933645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769886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75745329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30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8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55882338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2690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0506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7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6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971901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1854551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2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51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104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767457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5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308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987707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50A3A4-5759-9E48-8792-8887DEC7B1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E94-0D4C-47D3-8654-CD065755C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38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44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200" y="3709268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200" y="4016344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20" y="4016345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69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35" y="1659268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58" y="1659268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15332" y="537558"/>
            <a:ext cx="265521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38859853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43238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738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8590346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4268358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18532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6124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246143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37684282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382080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3407615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4824576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4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5568131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4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5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4832765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5" y="1072811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811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4071485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5" y="1096902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4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715" y="105493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9031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5" y="217867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4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715" y="2136681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9031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5" y="3255775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4" y="336770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715" y="3213789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9031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pic>
        <p:nvPicPr>
          <p:cNvPr id="1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3022380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63232" y="1115122"/>
            <a:ext cx="4401303" cy="265770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975" y="2281336"/>
            <a:ext cx="301306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93" y="173679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solidFill>
                <a:srgbClr val="F0F4FA"/>
              </a:solidFill>
            </a:endParaRPr>
          </a:p>
        </p:txBody>
      </p:sp>
      <p:pic>
        <p:nvPicPr>
          <p:cNvPr id="11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788913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3883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383" y="991695"/>
            <a:ext cx="3013059" cy="103071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260" y="1294623"/>
            <a:ext cx="4884162" cy="316307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9380" y="2056392"/>
            <a:ext cx="3013060" cy="109269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2828772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290161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2876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389" y="2381607"/>
            <a:ext cx="3013060" cy="2030333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6621001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8983" y="1581320"/>
            <a:ext cx="3217750" cy="211669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4738328" y="244884"/>
            <a:ext cx="2248478" cy="440090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4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7796105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3317036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13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3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923170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53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7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4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7245265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2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780937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40365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2827887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38832136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9764880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30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8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5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28921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4488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5268406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7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6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770624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75102362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2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51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104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763795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5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308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306903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62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38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200" y="3709262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200" y="4016338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62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20" y="4016339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63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35" y="1659262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58" y="1659262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15329" y="537558"/>
            <a:ext cx="265521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428775579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1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23896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732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9830578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1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5490933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67042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6699"/>
                </a:solidFill>
                <a:cs typeface="Arial" charset="0"/>
              </a:rPr>
              <a:t>CONFIDENTIAL - INTERNAL USE ONLY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852571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80971805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25484033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17840687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2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3694562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62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1365346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4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26824388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4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5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2005680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5" y="1072811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811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9987956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5" y="1096902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4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715" y="105493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9031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5" y="217867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4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715" y="2136681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9031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5" y="3255769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4" y="336770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715" y="3213783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9031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pic>
        <p:nvPicPr>
          <p:cNvPr id="1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62387659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63232" y="1115122"/>
            <a:ext cx="4401303" cy="265770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975" y="2281336"/>
            <a:ext cx="301306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93" y="173679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solidFill>
                <a:srgbClr val="F0F4FA"/>
              </a:solidFill>
            </a:endParaRPr>
          </a:p>
        </p:txBody>
      </p:sp>
      <p:pic>
        <p:nvPicPr>
          <p:cNvPr id="11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3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44284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08648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383" y="991695"/>
            <a:ext cx="3013059" cy="103071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260" y="1294623"/>
            <a:ext cx="4884162" cy="316307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9380" y="2056392"/>
            <a:ext cx="3013060" cy="109269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33393161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290161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2876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389" y="2381607"/>
            <a:ext cx="3013060" cy="2030333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3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7338511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8983" y="1581320"/>
            <a:ext cx="3217750" cy="211669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4738328" y="244884"/>
            <a:ext cx="2248478" cy="440090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4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618463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3317036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13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3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22531166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53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7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4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6143203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2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99543186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40365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40763790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3098112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4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9451870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30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8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4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31326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363983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35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8307324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7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6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135562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1545184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2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51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104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07699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5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308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79927571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50A3A4-5759-9E48-8792-8887DEC7B1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E94-0D4C-47D3-8654-CD065755C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4428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5138" y="3743833"/>
            <a:ext cx="7772400" cy="946052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36246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16411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44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200" y="3709268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200" y="4016344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20" y="4016345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69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35" y="1659268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58" y="1659268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15332" y="537558"/>
            <a:ext cx="265521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83565272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685126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738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133474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9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34567" y="4743568"/>
            <a:ext cx="669472" cy="343103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400"/>
            <a:fld id="{4FAB73BC-B049-4115-A692-8D63A059BFB8}" type="slidenum">
              <a:rPr lang="en-US" sz="1800" smtClean="0">
                <a:solidFill>
                  <a:srgbClr val="001B7B"/>
                </a:solidFill>
              </a:rPr>
              <a:pPr defTabSz="914400"/>
              <a:t>‹#›</a:t>
            </a:fld>
            <a:endParaRPr lang="en-US" sz="1800" dirty="0">
              <a:solidFill>
                <a:srgbClr val="001B7B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269129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6262922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181359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11040009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37054644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87205108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13247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763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4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4902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4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5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0035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5" y="1072811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811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4756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defTabSz="914400"/>
            <a:fld id="{4FAB73BC-B049-4115-A692-8D63A059BFB8}" type="slidenum">
              <a:rPr lang="en-US" smtClean="0">
                <a:solidFill>
                  <a:srgbClr val="5C7EA9"/>
                </a:solidFill>
              </a:rPr>
              <a:pPr defTabSz="914400"/>
              <a:t>‹#›</a:t>
            </a:fld>
            <a:endParaRPr lang="en-US" dirty="0">
              <a:solidFill>
                <a:srgbClr val="5C7EA9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30009148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5" y="1096902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4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715" y="105493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9031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5" y="217867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4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715" y="2136681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9031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5" y="3255775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4" y="336770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715" y="3213789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9031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143211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3317036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13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3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6186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53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7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6175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2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94022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6000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76491427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799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30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8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431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52156450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7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6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9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164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4877993"/>
            <a:ext cx="1905000" cy="2655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CFEE24-90BE-4892-A9A7-5F3A591DEFA3}" type="slidenum">
              <a:rPr lang="en-US" sz="900" b="1">
                <a:solidFill>
                  <a:srgbClr val="323232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b="1" dirty="0">
              <a:solidFill>
                <a:srgbClr val="323232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128" y="4850608"/>
            <a:ext cx="4016375" cy="3571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65015699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049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2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51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104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37046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5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308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7188053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50A3A4-5759-9E48-8792-8887DEC7B1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E94-0D4C-47D3-8654-CD065755C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8724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44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200" y="3709268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200" y="4016344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68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20" y="4016345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69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35" y="1659268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58" y="1659268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15332" y="537558"/>
            <a:ext cx="265521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88937018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233779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738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7840154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7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601094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187774897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1183072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85088" y="142875"/>
            <a:ext cx="1344612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35BD-0B2F-46D3-8A26-B47626723226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17775" y="4743450"/>
            <a:ext cx="4856163" cy="342900"/>
          </a:xfrm>
        </p:spPr>
        <p:txBody>
          <a:bodyPr/>
          <a:lstStyle>
            <a:lvl1pPr>
              <a:defRPr u="sng"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1543043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43342203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4960828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82451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7735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4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20169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4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5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8914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5" y="1072811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811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261135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5" y="1096902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4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715" y="105493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9031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5" y="217867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4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715" y="2136681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9031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5" y="3255775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4" y="336770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715" y="3213789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9031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38000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3317036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13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3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9982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53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7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52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2600325" y="4800600"/>
            <a:ext cx="4929188" cy="342900"/>
          </a:xfrm>
        </p:spPr>
        <p:txBody>
          <a:bodyPr/>
          <a:lstStyle>
            <a:lvl1pPr>
              <a:defRPr u="sng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3853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2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826703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0552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4084605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7783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30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8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0813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41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2816135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7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6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7146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4505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2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51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104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32000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5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308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57501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01CF3-08A5-4AAA-B1E2-386B70F63992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976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3163555" y="3709263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163555" y="4016339"/>
            <a:ext cx="2502770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 add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100" dirty="0">
              <a:solidFill>
                <a:srgbClr val="0C16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64200" y="3709263"/>
            <a:ext cx="2192693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464200" y="4016339"/>
            <a:ext cx="2192693" cy="9522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sz="1100" dirty="0" err="1">
                <a:solidFill>
                  <a:srgbClr val="41AD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100" dirty="0">
              <a:solidFill>
                <a:srgbClr val="41ADE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100" dirty="0" err="1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1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6005412" y="3709263"/>
            <a:ext cx="2502770" cy="27090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500" dirty="0">
                <a:solidFill>
                  <a:srgbClr val="3D6EB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1500" dirty="0">
              <a:solidFill>
                <a:srgbClr val="3D6EB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005420" y="4016340"/>
            <a:ext cx="2458465" cy="9522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975"/>
              </a:spcBef>
              <a:defRPr/>
            </a:pPr>
            <a:r>
              <a:rPr lang="hu-HU" sz="1100" dirty="0">
                <a:solidFill>
                  <a:srgbClr val="0C16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work, but in case you are lost, we can support you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704884" y="1659264"/>
            <a:ext cx="1711319" cy="17113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3553035" y="1659263"/>
            <a:ext cx="1711319" cy="171131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401158" y="1659263"/>
            <a:ext cx="1711319" cy="17113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rgbClr val="FCFDF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115330" y="537558"/>
            <a:ext cx="265521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u-HU" sz="3000" dirty="0">
                <a:solidFill>
                  <a:srgbClr val="0C16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</p:spTree>
    <p:extLst>
      <p:ext uri="{BB962C8B-B14F-4D97-AF65-F5344CB8AC3E}">
        <p14:creationId xmlns:p14="http://schemas.microsoft.com/office/powerpoint/2010/main" val="91418407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2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248232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5" y="3908733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528" y="1222197"/>
            <a:ext cx="3208250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770312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7035" y="3901572"/>
            <a:ext cx="8522640" cy="36739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367473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5267577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9364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4825121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3510353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433874"/>
            <a:ext cx="8355563" cy="283877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2" y="3279236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61935354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3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8714251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616563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257175" indent="-257175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00452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6AB71-CC20-4E3F-90AD-15E8F68CCB74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1094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0644" y="1112675"/>
            <a:ext cx="4212773" cy="3177073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12413606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914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53645" y="1322624"/>
            <a:ext cx="4212773" cy="317707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8388251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653645" y="1072811"/>
            <a:ext cx="4212773" cy="3177073"/>
          </a:xfrm>
        </p:spPr>
        <p:txBody>
          <a:bodyPr>
            <a:noAutofit/>
          </a:bodyPr>
          <a:lstStyle>
            <a:lvl1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1pPr>
            <a:lvl2pPr marL="217742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2pPr>
            <a:lvl3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3pPr>
            <a:lvl4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4pPr>
            <a:lvl5pPr marL="214313" indent="-214313">
              <a:lnSpc>
                <a:spcPct val="150000"/>
              </a:lnSpc>
              <a:buFont typeface="Wingdings" charset="2"/>
              <a:buChar char="§"/>
              <a:defRPr sz="2100">
                <a:solidFill>
                  <a:srgbClr val="114C8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0912" y="1072811"/>
            <a:ext cx="4184780" cy="3177073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19923215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329615" y="1096902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300914" y="120886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5607715" y="105493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579031" y="116687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329615" y="2178678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00914" y="2290620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607715" y="2136681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4579031" y="2248635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329615" y="3255770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300914" y="3367704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5607715" y="3213784"/>
            <a:ext cx="2974133" cy="986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579031" y="3325716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pic>
        <p:nvPicPr>
          <p:cNvPr id="18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325860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63232" y="1115122"/>
            <a:ext cx="4401303" cy="265770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975" y="2281336"/>
            <a:ext cx="301306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93" y="173679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solidFill>
                <a:srgbClr val="F0F4FA"/>
              </a:solidFill>
            </a:endParaRPr>
          </a:p>
        </p:txBody>
      </p:sp>
      <p:pic>
        <p:nvPicPr>
          <p:cNvPr id="11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3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9801655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383" y="991695"/>
            <a:ext cx="3013059" cy="103071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260" y="1294623"/>
            <a:ext cx="4884162" cy="316307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9380" y="2056392"/>
            <a:ext cx="3013060" cy="109269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6495141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290161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2876" y="2141379"/>
            <a:ext cx="1735082" cy="230932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978" y="307916"/>
            <a:ext cx="3013059" cy="197342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389" y="2381607"/>
            <a:ext cx="3013060" cy="2030333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1" y="413763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56346653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8983" y="1581320"/>
            <a:ext cx="3217750" cy="211669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4738328" y="244884"/>
            <a:ext cx="2248478" cy="440090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400">
                <a:solidFill>
                  <a:srgbClr val="FCFDFE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6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8584" y="406384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889915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3317036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3317033"/>
            <a:ext cx="1852613" cy="12526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73948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2465713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455746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649236" y="1275492"/>
            <a:ext cx="1852613" cy="1852613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43744159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13" y="374650"/>
            <a:ext cx="8376557" cy="479102"/>
          </a:xfrm>
        </p:spPr>
        <p:txBody>
          <a:bodyPr>
            <a:normAutofit/>
          </a:bodyPr>
          <a:lstStyle>
            <a:lvl1pPr algn="ctr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73951" y="2456285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2465713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5746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649236" y="2456284"/>
            <a:ext cx="1852613" cy="1798476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>
                <a:solidFill>
                  <a:srgbClr val="114C8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41888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2933653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02540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7117176" y="1399599"/>
            <a:ext cx="916733" cy="87474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4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917261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135D7-26FD-4096-92F9-88329C98BEC0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7223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692" y="1154668"/>
            <a:ext cx="4121798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462" y="1147670"/>
            <a:ext cx="4122669" cy="240498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accent4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0291" y="1402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7162" y="1409609"/>
            <a:ext cx="3981450" cy="3125391"/>
          </a:xfrm>
        </p:spPr>
        <p:txBody>
          <a:bodyPr/>
          <a:lstStyle>
            <a:lvl1pPr>
              <a:defRPr>
                <a:solidFill>
                  <a:srgbClr val="114C85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hu-HU" dirty="0"/>
          </a:p>
        </p:txBody>
      </p:sp>
      <p:pic>
        <p:nvPicPr>
          <p:cNvPr id="13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28361412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7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403655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89031833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946" y="1222197"/>
            <a:ext cx="3205414" cy="216050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60569553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3914192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rgbClr val="FCFDFE"/>
                </a:solidFill>
              </a:defRPr>
            </a:lvl2pPr>
            <a:lvl3pPr>
              <a:defRPr sz="1800">
                <a:solidFill>
                  <a:srgbClr val="FCFDFE"/>
                </a:solidFill>
              </a:defRPr>
            </a:lvl3pPr>
            <a:lvl4pPr>
              <a:defRPr sz="1500">
                <a:solidFill>
                  <a:srgbClr val="FCFDFE"/>
                </a:solidFill>
              </a:defRPr>
            </a:lvl4pPr>
            <a:lvl5pPr>
              <a:defRPr sz="1500">
                <a:solidFill>
                  <a:srgbClr val="FCFDF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CFDFE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4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720998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350730"/>
            <a:ext cx="2537460" cy="8389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41ADE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15" y="314908"/>
            <a:ext cx="5283459" cy="4100804"/>
          </a:xfrm>
        </p:spPr>
        <p:txBody>
          <a:bodyPr/>
          <a:lstStyle>
            <a:lvl1pPr>
              <a:defRPr sz="2400">
                <a:solidFill>
                  <a:srgbClr val="41ADE2"/>
                </a:solidFill>
              </a:defRPr>
            </a:lvl1pPr>
            <a:lvl2pPr>
              <a:defRPr sz="21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500">
                <a:solidFill>
                  <a:schemeClr val="accent4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06987" y="1245638"/>
            <a:ext cx="2548890" cy="3582955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584" y="406384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8214535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81053" y="406711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0986" y="857250"/>
            <a:ext cx="4572000" cy="3429000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2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4137636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552243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0912" y="2380135"/>
            <a:ext cx="2614234" cy="82493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747" y="441702"/>
            <a:ext cx="5642687" cy="4092976"/>
          </a:xfrm>
        </p:spPr>
        <p:txBody>
          <a:bodyPr/>
          <a:lstStyle>
            <a:lvl1pPr>
              <a:defRPr sz="2400">
                <a:solidFill>
                  <a:srgbClr val="114C85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913" y="3205066"/>
            <a:ext cx="2625664" cy="132961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114C85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8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11868662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441702"/>
            <a:ext cx="8523514" cy="4092976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defRPr sz="2100">
                <a:solidFill>
                  <a:srgbClr val="114C85"/>
                </a:solidFill>
              </a:defRPr>
            </a:lvl2pPr>
            <a:lvl3pPr>
              <a:defRPr sz="1800">
                <a:solidFill>
                  <a:srgbClr val="114C85"/>
                </a:solidFill>
              </a:defRPr>
            </a:lvl3pPr>
            <a:lvl4pPr>
              <a:defRPr sz="1500">
                <a:solidFill>
                  <a:srgbClr val="114C85"/>
                </a:solidFill>
              </a:defRPr>
            </a:lvl4pPr>
            <a:lvl5pPr>
              <a:defRPr sz="1500">
                <a:solidFill>
                  <a:srgbClr val="114C85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5" name="Picture Placeholder 5" descr="HEI-Catalyst.png"/>
          <p:cNvPicPr>
            <a:picLocks noChangeAspect="1"/>
          </p:cNvPicPr>
          <p:nvPr userDrawn="1"/>
        </p:nvPicPr>
        <p:blipFill>
          <a:blip r:embed="rId2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197573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157422"/>
            <a:ext cx="8397551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4951" y="4617382"/>
            <a:ext cx="8397503" cy="4036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1" y="249104"/>
            <a:ext cx="1273586" cy="857659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623936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15" y="2845761"/>
            <a:ext cx="8355563" cy="62269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100" spc="-9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915" y="3479951"/>
            <a:ext cx="8355563" cy="795270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FCFDFE"/>
                </a:solidFill>
              </a:rPr>
              <a:pPr/>
              <a:t>‹#›</a:t>
            </a:fld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8308" y="748196"/>
            <a:ext cx="2850747" cy="191975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571127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7A40-8B1B-4C8F-837A-7B23CD8EC6D9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29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3D3D4-579B-4425-A75D-7AA94D74D031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59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86CBB-FABB-49ED-B55B-06B1F8E40E09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76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383A1-55A6-4045-9750-D8C5A120817F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23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2876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7F8B9-EF9D-42BC-AB62-0958E5338D4A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25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086565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76400" y="0"/>
            <a:ext cx="7010400" cy="468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04934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676400" y="1200150"/>
            <a:ext cx="6934200" cy="3486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468562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59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939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8712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878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529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54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6650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234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557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38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017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906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2459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0656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defTabSz="914400"/>
            <a:fld id="{4FAB73BC-B049-4115-A692-8D63A059BFB8}" type="slidenum">
              <a:rPr lang="en-US" smtClean="0">
                <a:solidFill>
                  <a:srgbClr val="5C7EA9"/>
                </a:solidFill>
              </a:rPr>
              <a:pPr defTabSz="914400"/>
              <a:t>‹#›</a:t>
            </a:fld>
            <a:endParaRPr lang="en-US" dirty="0">
              <a:solidFill>
                <a:srgbClr val="5C7EA9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929" y="1616568"/>
            <a:ext cx="8404548" cy="75577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 b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6922" y="2449307"/>
            <a:ext cx="8362559" cy="1644397"/>
          </a:xfrm>
        </p:spPr>
        <p:txBody>
          <a:bodyPr anchor="t">
            <a:normAutofit/>
          </a:bodyPr>
          <a:lstStyle>
            <a:lvl1pPr marL="385763" indent="-385763">
              <a:lnSpc>
                <a:spcPct val="100000"/>
              </a:lnSpc>
              <a:buFont typeface="Wingdings" charset="2"/>
              <a:buChar char="§"/>
              <a:defRPr sz="18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0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9616785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42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99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724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5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85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467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49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250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879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143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11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5845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192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582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444752" y="4745736"/>
            <a:ext cx="7775448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688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title - White b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34567" y="4743555"/>
            <a:ext cx="669472" cy="343103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400"/>
            <a:fld id="{4FAB73BC-B049-4115-A692-8D63A059BFB8}" type="slidenum">
              <a:rPr lang="en-US" sz="1800" smtClean="0">
                <a:solidFill>
                  <a:srgbClr val="001B7B"/>
                </a:solidFill>
              </a:rPr>
              <a:pPr defTabSz="914400"/>
              <a:t>‹#›</a:t>
            </a:fld>
            <a:endParaRPr lang="en-US" sz="1800" dirty="0">
              <a:solidFill>
                <a:srgbClr val="001B7B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0915" y="433875"/>
            <a:ext cx="8355563" cy="288174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912" y="3322203"/>
            <a:ext cx="7107156" cy="79527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114C85"/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8656475" y="180959"/>
            <a:ext cx="347564" cy="351769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27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pic>
        <p:nvPicPr>
          <p:cNvPr id="9" name="Picture Placeholder 5" descr="HEI-Catalyst.png"/>
          <p:cNvPicPr>
            <a:picLocks noChangeAspect="1"/>
          </p:cNvPicPr>
          <p:nvPr userDrawn="1"/>
        </p:nvPicPr>
        <p:blipFill>
          <a:blip r:embed="rId3"/>
          <a:srcRect t="-25202" b="-25202"/>
          <a:stretch>
            <a:fillRect/>
          </a:stretch>
        </p:blipFill>
        <p:spPr>
          <a:xfrm>
            <a:off x="7765291" y="3854507"/>
            <a:ext cx="1273586" cy="1288995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60336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71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8650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1597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7591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628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743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367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31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753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244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801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949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8048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4877993"/>
            <a:ext cx="1905000" cy="2655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CFEE24-90BE-4892-A9A7-5F3A591DEFA3}" type="slidenum">
              <a:rPr lang="en-US" sz="900" b="1">
                <a:solidFill>
                  <a:srgbClr val="323232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b="1" dirty="0">
              <a:solidFill>
                <a:srgbClr val="323232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128" y="4850608"/>
            <a:ext cx="4016375" cy="3571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b="1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15045"/>
      </p:ext>
    </p:extLst>
  </p:cSld>
  <p:clrMapOvr>
    <a:masterClrMapping/>
  </p:clrMapOvr>
  <p:transition/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76400" y="0"/>
            <a:ext cx="7010400" cy="468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0" y="474345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b="1" dirty="0">
              <a:solidFill>
                <a:srgbClr val="006699"/>
              </a:solidFill>
              <a:cs typeface="Arial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474345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9A5FB62-93D7-4E16-9C5B-BFE36CA25D40}" type="slidenum">
              <a:rPr lang="en-US" sz="900" b="1" smtClean="0">
                <a:solidFill>
                  <a:srgbClr val="001B7B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b="1" dirty="0">
              <a:solidFill>
                <a:srgbClr val="001B7B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21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872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7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128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512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326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833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939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7983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578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400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0"/>
            <a:ext cx="175260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0"/>
            <a:ext cx="5105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219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200150"/>
            <a:ext cx="3390900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77965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00150"/>
            <a:ext cx="6553200" cy="30289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27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74676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1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967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190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theme" Target="../theme/theme12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32" Type="http://schemas.openxmlformats.org/officeDocument/2006/relationships/theme" Target="../theme/theme14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18" Type="http://schemas.openxmlformats.org/officeDocument/2006/relationships/slideLayout" Target="../slideLayouts/slideLayout232.xml"/><Relationship Id="rId26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5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34.xml"/><Relationship Id="rId29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2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23" Type="http://schemas.openxmlformats.org/officeDocument/2006/relationships/slideLayout" Target="../slideLayouts/slideLayout237.xml"/><Relationship Id="rId28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24.xml"/><Relationship Id="rId19" Type="http://schemas.openxmlformats.org/officeDocument/2006/relationships/slideLayout" Target="../slideLayouts/slideLayout233.xml"/><Relationship Id="rId31" Type="http://schemas.openxmlformats.org/officeDocument/2006/relationships/theme" Target="../theme/theme15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Relationship Id="rId22" Type="http://schemas.openxmlformats.org/officeDocument/2006/relationships/slideLayout" Target="../slideLayouts/slideLayout236.xml"/><Relationship Id="rId27" Type="http://schemas.openxmlformats.org/officeDocument/2006/relationships/slideLayout" Target="../slideLayouts/slideLayout241.xml"/><Relationship Id="rId30" Type="http://schemas.openxmlformats.org/officeDocument/2006/relationships/slideLayout" Target="../slideLayouts/slideLayout24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262.xml"/><Relationship Id="rId26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5" Type="http://schemas.openxmlformats.org/officeDocument/2006/relationships/slideLayout" Target="../slideLayouts/slideLayout269.xml"/><Relationship Id="rId33" Type="http://schemas.openxmlformats.org/officeDocument/2006/relationships/theme" Target="../theme/theme16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64.xml"/><Relationship Id="rId29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67.xml"/><Relationship Id="rId28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54.xml"/><Relationship Id="rId19" Type="http://schemas.openxmlformats.org/officeDocument/2006/relationships/slideLayout" Target="../slideLayouts/slideLayout263.xml"/><Relationship Id="rId31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66.xml"/><Relationship Id="rId27" Type="http://schemas.openxmlformats.org/officeDocument/2006/relationships/slideLayout" Target="../slideLayouts/slideLayout271.xml"/><Relationship Id="rId30" Type="http://schemas.openxmlformats.org/officeDocument/2006/relationships/slideLayout" Target="../slideLayouts/slideLayout2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26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5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24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23" Type="http://schemas.openxmlformats.org/officeDocument/2006/relationships/slideLayout" Target="../slideLayouts/slideLayout299.xml"/><Relationship Id="rId28" Type="http://schemas.openxmlformats.org/officeDocument/2006/relationships/theme" Target="../theme/theme17.xml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slideLayout" Target="../slideLayouts/slideLayout298.xml"/><Relationship Id="rId27" Type="http://schemas.openxmlformats.org/officeDocument/2006/relationships/slideLayout" Target="../slideLayouts/slideLayout3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slideLayout" Target="../slideLayouts/slideLayout321.xml"/><Relationship Id="rId26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06.xml"/><Relationship Id="rId21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slideLayout" Target="../slideLayouts/slideLayout320.xml"/><Relationship Id="rId25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20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24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23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13.xml"/><Relationship Id="rId19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Relationship Id="rId22" Type="http://schemas.openxmlformats.org/officeDocument/2006/relationships/slideLayout" Target="../slideLayouts/slideLayout325.xml"/><Relationship Id="rId27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18" Type="http://schemas.openxmlformats.org/officeDocument/2006/relationships/slideLayout" Target="../slideLayouts/slideLayout347.xml"/><Relationship Id="rId26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32.xml"/><Relationship Id="rId21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slideLayout" Target="../slideLayouts/slideLayout346.xml"/><Relationship Id="rId25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31.xml"/><Relationship Id="rId16" Type="http://schemas.openxmlformats.org/officeDocument/2006/relationships/slideLayout" Target="../slideLayouts/slideLayout345.xml"/><Relationship Id="rId20" Type="http://schemas.openxmlformats.org/officeDocument/2006/relationships/slideLayout" Target="../slideLayouts/slideLayout349.xml"/><Relationship Id="rId29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24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4.xml"/><Relationship Id="rId23" Type="http://schemas.openxmlformats.org/officeDocument/2006/relationships/slideLayout" Target="../slideLayouts/slideLayout352.xml"/><Relationship Id="rId28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39.xml"/><Relationship Id="rId19" Type="http://schemas.openxmlformats.org/officeDocument/2006/relationships/slideLayout" Target="../slideLayouts/slideLayout348.xml"/><Relationship Id="rId31" Type="http://schemas.openxmlformats.org/officeDocument/2006/relationships/theme" Target="../theme/theme1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Relationship Id="rId22" Type="http://schemas.openxmlformats.org/officeDocument/2006/relationships/slideLayout" Target="../slideLayouts/slideLayout351.xml"/><Relationship Id="rId27" Type="http://schemas.openxmlformats.org/officeDocument/2006/relationships/slideLayout" Target="../slideLayouts/slideLayout356.xml"/><Relationship Id="rId30" Type="http://schemas.openxmlformats.org/officeDocument/2006/relationships/slideLayout" Target="../slideLayouts/slideLayout3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92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1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802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9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46" r:id="rId1"/>
    <p:sldLayoutId id="2147488647" r:id="rId2"/>
    <p:sldLayoutId id="2147488648" r:id="rId3"/>
    <p:sldLayoutId id="2147488649" r:id="rId4"/>
    <p:sldLayoutId id="2147488650" r:id="rId5"/>
    <p:sldLayoutId id="2147488651" r:id="rId6"/>
    <p:sldLayoutId id="2147488652" r:id="rId7"/>
    <p:sldLayoutId id="2147488653" r:id="rId8"/>
    <p:sldLayoutId id="2147488654" r:id="rId9"/>
    <p:sldLayoutId id="2147488655" r:id="rId10"/>
    <p:sldLayoutId id="2147488656" r:id="rId11"/>
    <p:sldLayoutId id="2147488657" r:id="rId12"/>
    <p:sldLayoutId id="214748865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808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ea typeface="MS PGothic" pitchFamily="34" charset="-128"/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62" r:id="rId1"/>
    <p:sldLayoutId id="2147488663" r:id="rId2"/>
    <p:sldLayoutId id="2147488664" r:id="rId3"/>
    <p:sldLayoutId id="2147488665" r:id="rId4"/>
    <p:sldLayoutId id="2147488666" r:id="rId5"/>
    <p:sldLayoutId id="2147488667" r:id="rId6"/>
    <p:sldLayoutId id="2147488668" r:id="rId7"/>
    <p:sldLayoutId id="2147488669" r:id="rId8"/>
    <p:sldLayoutId id="2147488670" r:id="rId9"/>
    <p:sldLayoutId id="2147488671" r:id="rId10"/>
    <p:sldLayoutId id="2147488672" r:id="rId11"/>
    <p:sldLayoutId id="2147488673" r:id="rId12"/>
    <p:sldLayoutId id="214748867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0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70" r:id="rId1"/>
    <p:sldLayoutId id="2147488771" r:id="rId2"/>
    <p:sldLayoutId id="2147488772" r:id="rId3"/>
    <p:sldLayoutId id="2147488773" r:id="rId4"/>
    <p:sldLayoutId id="2147488774" r:id="rId5"/>
    <p:sldLayoutId id="2147488775" r:id="rId6"/>
    <p:sldLayoutId id="2147488776" r:id="rId7"/>
    <p:sldLayoutId id="2147488777" r:id="rId8"/>
    <p:sldLayoutId id="2147488778" r:id="rId9"/>
    <p:sldLayoutId id="2147488779" r:id="rId10"/>
    <p:sldLayoutId id="2147488780" r:id="rId11"/>
    <p:sldLayoutId id="2147488781" r:id="rId12"/>
    <p:sldLayoutId id="2147488782" r:id="rId13"/>
    <p:sldLayoutId id="2147488783" r:id="rId14"/>
    <p:sldLayoutId id="2147488784" r:id="rId15"/>
    <p:sldLayoutId id="2147488785" r:id="rId16"/>
    <p:sldLayoutId id="2147488786" r:id="rId17"/>
    <p:sldLayoutId id="2147488787" r:id="rId18"/>
    <p:sldLayoutId id="2147488788" r:id="rId19"/>
    <p:sldLayoutId id="2147488789" r:id="rId20"/>
    <p:sldLayoutId id="2147488790" r:id="rId21"/>
    <p:sldLayoutId id="2147488791" r:id="rId22"/>
    <p:sldLayoutId id="2147488792" r:id="rId23"/>
    <p:sldLayoutId id="2147488793" r:id="rId24"/>
    <p:sldLayoutId id="2147488794" r:id="rId25"/>
    <p:sldLayoutId id="2147488795" r:id="rId26"/>
    <p:sldLayoutId id="2147488796" r:id="rId27"/>
    <p:sldLayoutId id="2147488797" r:id="rId28"/>
    <p:sldLayoutId id="2147488798" r:id="rId29"/>
    <p:sldLayoutId id="2147488799" r:id="rId30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5851"/>
            <a:ext cx="8229600" cy="377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fld id="{03808B4E-8530-4727-860E-21F263D4CF4B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42" r:id="rId1"/>
    <p:sldLayoutId id="2147489443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SzPct val="70000"/>
        <a:buFont typeface="Wingdings" pitchFamily="2" charset="2"/>
        <a:buChar char="u"/>
        <a:defRPr sz="28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 typeface="Arial" pitchFamily="34" charset="0"/>
        <a:buChar char="–"/>
        <a:defRPr sz="24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Arial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 typeface="Arial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4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88" r:id="rId1"/>
    <p:sldLayoutId id="2147489489" r:id="rId2"/>
    <p:sldLayoutId id="2147489490" r:id="rId3"/>
    <p:sldLayoutId id="2147489491" r:id="rId4"/>
    <p:sldLayoutId id="2147489492" r:id="rId5"/>
    <p:sldLayoutId id="2147489493" r:id="rId6"/>
    <p:sldLayoutId id="2147489494" r:id="rId7"/>
    <p:sldLayoutId id="2147489495" r:id="rId8"/>
    <p:sldLayoutId id="2147489496" r:id="rId9"/>
    <p:sldLayoutId id="2147489497" r:id="rId10"/>
    <p:sldLayoutId id="2147489498" r:id="rId11"/>
    <p:sldLayoutId id="2147489499" r:id="rId12"/>
    <p:sldLayoutId id="2147489500" r:id="rId13"/>
    <p:sldLayoutId id="2147489501" r:id="rId14"/>
    <p:sldLayoutId id="2147489502" r:id="rId15"/>
    <p:sldLayoutId id="2147489503" r:id="rId16"/>
    <p:sldLayoutId id="2147489504" r:id="rId17"/>
    <p:sldLayoutId id="2147489505" r:id="rId18"/>
    <p:sldLayoutId id="2147489506" r:id="rId19"/>
    <p:sldLayoutId id="2147489507" r:id="rId20"/>
    <p:sldLayoutId id="2147489508" r:id="rId21"/>
    <p:sldLayoutId id="2147489509" r:id="rId22"/>
    <p:sldLayoutId id="2147489510" r:id="rId23"/>
    <p:sldLayoutId id="2147489511" r:id="rId24"/>
    <p:sldLayoutId id="2147489512" r:id="rId25"/>
    <p:sldLayoutId id="2147489513" r:id="rId26"/>
    <p:sldLayoutId id="2147489514" r:id="rId27"/>
    <p:sldLayoutId id="2147489515" r:id="rId28"/>
    <p:sldLayoutId id="2147489516" r:id="rId29"/>
    <p:sldLayoutId id="2147489517" r:id="rId30"/>
    <p:sldLayoutId id="2147491491" r:id="rId3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70" r:id="rId1"/>
    <p:sldLayoutId id="2147489671" r:id="rId2"/>
    <p:sldLayoutId id="2147489672" r:id="rId3"/>
    <p:sldLayoutId id="2147489673" r:id="rId4"/>
    <p:sldLayoutId id="2147489674" r:id="rId5"/>
    <p:sldLayoutId id="2147489675" r:id="rId6"/>
    <p:sldLayoutId id="2147489676" r:id="rId7"/>
    <p:sldLayoutId id="2147489677" r:id="rId8"/>
    <p:sldLayoutId id="2147489678" r:id="rId9"/>
    <p:sldLayoutId id="2147489679" r:id="rId10"/>
    <p:sldLayoutId id="2147489680" r:id="rId11"/>
    <p:sldLayoutId id="2147489681" r:id="rId12"/>
    <p:sldLayoutId id="2147489682" r:id="rId13"/>
    <p:sldLayoutId id="2147489683" r:id="rId14"/>
    <p:sldLayoutId id="2147489684" r:id="rId15"/>
    <p:sldLayoutId id="2147489685" r:id="rId16"/>
    <p:sldLayoutId id="2147489686" r:id="rId17"/>
    <p:sldLayoutId id="2147489687" r:id="rId18"/>
    <p:sldLayoutId id="2147489688" r:id="rId19"/>
    <p:sldLayoutId id="2147489689" r:id="rId20"/>
    <p:sldLayoutId id="2147489690" r:id="rId21"/>
    <p:sldLayoutId id="2147489691" r:id="rId22"/>
    <p:sldLayoutId id="2147489692" r:id="rId23"/>
    <p:sldLayoutId id="2147489693" r:id="rId24"/>
    <p:sldLayoutId id="2147489694" r:id="rId25"/>
    <p:sldLayoutId id="2147489695" r:id="rId26"/>
    <p:sldLayoutId id="2147489696" r:id="rId27"/>
    <p:sldLayoutId id="2147489697" r:id="rId28"/>
    <p:sldLayoutId id="2147489698" r:id="rId29"/>
    <p:sldLayoutId id="2147489699" r:id="rId30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0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92" r:id="rId1"/>
    <p:sldLayoutId id="2147490993" r:id="rId2"/>
    <p:sldLayoutId id="2147490994" r:id="rId3"/>
    <p:sldLayoutId id="2147490995" r:id="rId4"/>
    <p:sldLayoutId id="2147490996" r:id="rId5"/>
    <p:sldLayoutId id="2147490997" r:id="rId6"/>
    <p:sldLayoutId id="2147490998" r:id="rId7"/>
    <p:sldLayoutId id="2147490999" r:id="rId8"/>
    <p:sldLayoutId id="2147491000" r:id="rId9"/>
    <p:sldLayoutId id="2147491001" r:id="rId10"/>
    <p:sldLayoutId id="2147491002" r:id="rId11"/>
    <p:sldLayoutId id="2147491003" r:id="rId12"/>
    <p:sldLayoutId id="2147491004" r:id="rId13"/>
    <p:sldLayoutId id="2147491005" r:id="rId14"/>
    <p:sldLayoutId id="2147491006" r:id="rId15"/>
    <p:sldLayoutId id="2147491007" r:id="rId16"/>
    <p:sldLayoutId id="2147491008" r:id="rId17"/>
    <p:sldLayoutId id="2147491009" r:id="rId18"/>
    <p:sldLayoutId id="2147491010" r:id="rId19"/>
    <p:sldLayoutId id="2147491011" r:id="rId20"/>
    <p:sldLayoutId id="2147491012" r:id="rId21"/>
    <p:sldLayoutId id="2147491013" r:id="rId22"/>
    <p:sldLayoutId id="2147491014" r:id="rId23"/>
    <p:sldLayoutId id="2147491015" r:id="rId24"/>
    <p:sldLayoutId id="2147491016" r:id="rId25"/>
    <p:sldLayoutId id="2147491017" r:id="rId26"/>
    <p:sldLayoutId id="2147491018" r:id="rId27"/>
    <p:sldLayoutId id="2147491019" r:id="rId28"/>
    <p:sldLayoutId id="2147491020" r:id="rId29"/>
    <p:sldLayoutId id="2147491021" r:id="rId30"/>
    <p:sldLayoutId id="2147491489" r:id="rId31"/>
    <p:sldLayoutId id="2147491490" r:id="rId32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0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81" r:id="rId1"/>
    <p:sldLayoutId id="2147491082" r:id="rId2"/>
    <p:sldLayoutId id="2147491083" r:id="rId3"/>
    <p:sldLayoutId id="2147491084" r:id="rId4"/>
    <p:sldLayoutId id="2147491085" r:id="rId5"/>
    <p:sldLayoutId id="2147491086" r:id="rId6"/>
    <p:sldLayoutId id="2147491087" r:id="rId7"/>
    <p:sldLayoutId id="2147491088" r:id="rId8"/>
    <p:sldLayoutId id="2147491089" r:id="rId9"/>
    <p:sldLayoutId id="2147491090" r:id="rId10"/>
    <p:sldLayoutId id="2147491091" r:id="rId11"/>
    <p:sldLayoutId id="2147491092" r:id="rId12"/>
    <p:sldLayoutId id="2147491093" r:id="rId13"/>
    <p:sldLayoutId id="2147491094" r:id="rId14"/>
    <p:sldLayoutId id="2147491095" r:id="rId15"/>
    <p:sldLayoutId id="2147491096" r:id="rId16"/>
    <p:sldLayoutId id="2147491097" r:id="rId17"/>
    <p:sldLayoutId id="2147491098" r:id="rId18"/>
    <p:sldLayoutId id="2147491099" r:id="rId19"/>
    <p:sldLayoutId id="2147491100" r:id="rId20"/>
    <p:sldLayoutId id="2147491101" r:id="rId21"/>
    <p:sldLayoutId id="2147491102" r:id="rId22"/>
    <p:sldLayoutId id="2147491103" r:id="rId23"/>
    <p:sldLayoutId id="2147491104" r:id="rId24"/>
    <p:sldLayoutId id="2147491105" r:id="rId25"/>
    <p:sldLayoutId id="2147491106" r:id="rId26"/>
    <p:sldLayoutId id="2147491492" r:id="rId27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6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08" r:id="rId1"/>
    <p:sldLayoutId id="2147491109" r:id="rId2"/>
    <p:sldLayoutId id="2147491110" r:id="rId3"/>
    <p:sldLayoutId id="2147491111" r:id="rId4"/>
    <p:sldLayoutId id="2147491112" r:id="rId5"/>
    <p:sldLayoutId id="2147491113" r:id="rId6"/>
    <p:sldLayoutId id="2147491114" r:id="rId7"/>
    <p:sldLayoutId id="2147491115" r:id="rId8"/>
    <p:sldLayoutId id="2147491116" r:id="rId9"/>
    <p:sldLayoutId id="2147491117" r:id="rId10"/>
    <p:sldLayoutId id="2147491118" r:id="rId11"/>
    <p:sldLayoutId id="2147491119" r:id="rId12"/>
    <p:sldLayoutId id="2147491120" r:id="rId13"/>
    <p:sldLayoutId id="2147491121" r:id="rId14"/>
    <p:sldLayoutId id="2147491122" r:id="rId15"/>
    <p:sldLayoutId id="2147491123" r:id="rId16"/>
    <p:sldLayoutId id="2147491124" r:id="rId17"/>
    <p:sldLayoutId id="2147491125" r:id="rId18"/>
    <p:sldLayoutId id="2147491126" r:id="rId19"/>
    <p:sldLayoutId id="2147491127" r:id="rId20"/>
    <p:sldLayoutId id="2147491128" r:id="rId21"/>
    <p:sldLayoutId id="2147491129" r:id="rId22"/>
    <p:sldLayoutId id="2147491130" r:id="rId23"/>
    <p:sldLayoutId id="2147491131" r:id="rId24"/>
    <p:sldLayoutId id="2147491132" r:id="rId25"/>
    <p:sldLayoutId id="2147491133" r:id="rId26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912" y="374650"/>
            <a:ext cx="8572500" cy="5910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12" y="1042696"/>
            <a:ext cx="8572500" cy="3290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567" y="4743561"/>
            <a:ext cx="669472" cy="343103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C1624"/>
                </a:solidFill>
              </a:rPr>
              <a:pPr/>
              <a:t>‹#›</a:t>
            </a:fld>
            <a:endParaRPr lang="en-US" dirty="0">
              <a:solidFill>
                <a:srgbClr val="0C1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27" r:id="rId1"/>
    <p:sldLayoutId id="2147491428" r:id="rId2"/>
    <p:sldLayoutId id="2147491429" r:id="rId3"/>
    <p:sldLayoutId id="2147491430" r:id="rId4"/>
    <p:sldLayoutId id="2147491431" r:id="rId5"/>
    <p:sldLayoutId id="2147491432" r:id="rId6"/>
    <p:sldLayoutId id="2147491433" r:id="rId7"/>
    <p:sldLayoutId id="2147491434" r:id="rId8"/>
    <p:sldLayoutId id="2147491435" r:id="rId9"/>
    <p:sldLayoutId id="2147491436" r:id="rId10"/>
    <p:sldLayoutId id="2147491437" r:id="rId11"/>
    <p:sldLayoutId id="2147491438" r:id="rId12"/>
    <p:sldLayoutId id="2147491439" r:id="rId13"/>
    <p:sldLayoutId id="2147491440" r:id="rId14"/>
    <p:sldLayoutId id="2147491441" r:id="rId15"/>
    <p:sldLayoutId id="2147491442" r:id="rId16"/>
    <p:sldLayoutId id="2147491443" r:id="rId17"/>
    <p:sldLayoutId id="2147491444" r:id="rId18"/>
    <p:sldLayoutId id="2147491445" r:id="rId19"/>
    <p:sldLayoutId id="2147491446" r:id="rId20"/>
    <p:sldLayoutId id="2147491447" r:id="rId21"/>
    <p:sldLayoutId id="2147491448" r:id="rId22"/>
    <p:sldLayoutId id="2147491449" r:id="rId23"/>
    <p:sldLayoutId id="2147491450" r:id="rId24"/>
    <p:sldLayoutId id="2147491451" r:id="rId25"/>
    <p:sldLayoutId id="2147491452" r:id="rId26"/>
    <p:sldLayoutId id="2147491453" r:id="rId27"/>
    <p:sldLayoutId id="2147491454" r:id="rId28"/>
    <p:sldLayoutId id="2147491455" r:id="rId29"/>
    <p:sldLayoutId id="2147491456" r:id="rId30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b="0" kern="1200" spc="-90" baseline="0">
          <a:solidFill>
            <a:schemeClr val="accent4"/>
          </a:solidFill>
          <a:latin typeface="Helvetica"/>
          <a:ea typeface="+mj-ea"/>
          <a:cs typeface="Helvetica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b="0" i="0" kern="1200">
          <a:solidFill>
            <a:srgbClr val="114C85"/>
          </a:solidFill>
          <a:latin typeface="Helvetica"/>
          <a:ea typeface="+mn-ea"/>
          <a:cs typeface="Helvetica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b="0" i="0" kern="1200">
          <a:solidFill>
            <a:srgbClr val="114C85"/>
          </a:solidFill>
          <a:latin typeface="Helvetica"/>
          <a:ea typeface="+mn-ea"/>
          <a:cs typeface="Helvetica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b="0" i="0" kern="1200">
          <a:solidFill>
            <a:srgbClr val="114C85"/>
          </a:solidFill>
          <a:latin typeface="Helvetica"/>
          <a:ea typeface="+mn-ea"/>
          <a:cs typeface="Helvetica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92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8" r:id="rId12"/>
    <p:sldLayoutId id="2147484069" r:id="rId13"/>
    <p:sldLayoutId id="2147484071" r:id="rId14"/>
    <p:sldLayoutId id="2147484072" r:id="rId15"/>
    <p:sldLayoutId id="2147484074" r:id="rId16"/>
    <p:sldLayoutId id="2147484076" r:id="rId17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474345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dirty="0">
                <a:solidFill>
                  <a:srgbClr val="001B7B"/>
                </a:solidFill>
              </a:rPr>
              <a:t>CONFIDENTIAL - INTERNAL USE ONLY</a:t>
            </a: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474345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chemeClr val="bg2"/>
                </a:solidFill>
                <a:latin typeface="Verdan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F750E186-30B0-47D9-836B-64C5402D2DCE}" type="slidenum">
              <a:rPr lang="en-US">
                <a:solidFill>
                  <a:srgbClr val="323232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105400" y="4800639"/>
            <a:ext cx="3505200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1B7B"/>
                </a:solidFill>
                <a:ea typeface="MS PGothic" pitchFamily="34" charset="-128"/>
                <a:cs typeface="Arial" charset="0"/>
              </a:rPr>
              <a:t>Confidential – Limited Distribution</a:t>
            </a:r>
          </a:p>
        </p:txBody>
      </p:sp>
      <p:grpSp>
        <p:nvGrpSpPr>
          <p:cNvPr id="1031" name="Group 10"/>
          <p:cNvGrpSpPr>
            <a:grpSpLocks noChangeAspect="1"/>
          </p:cNvGrpSpPr>
          <p:nvPr/>
        </p:nvGrpSpPr>
        <p:grpSpPr bwMode="auto">
          <a:xfrm>
            <a:off x="0" y="-4763"/>
            <a:ext cx="9144000" cy="5153025"/>
            <a:chOff x="0" y="-4"/>
            <a:chExt cx="5760" cy="4328"/>
          </a:xfrm>
        </p:grpSpPr>
        <p:sp>
          <p:nvSpPr>
            <p:cNvPr id="1033" name="AutoShape 9"/>
            <p:cNvSpPr>
              <a:spLocks noChangeAspect="1" noChangeArrowheads="1" noTextEdit="1"/>
            </p:cNvSpPr>
            <p:nvPr userDrawn="1"/>
          </p:nvSpPr>
          <p:spPr bwMode="auto">
            <a:xfrm>
              <a:off x="0" y="-4"/>
              <a:ext cx="5760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MS PGothic" pitchFamily="34" charset="-128"/>
                <a:cs typeface="Arial" charset="0"/>
              </a:endParaRPr>
            </a:p>
          </p:txBody>
        </p:sp>
        <p:pic>
          <p:nvPicPr>
            <p:cNvPr id="1034" name="Picture 11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" name="Rectangle 12"/>
          <p:cNvSpPr>
            <a:spLocks noChangeArrowheads="1"/>
          </p:cNvSpPr>
          <p:nvPr/>
        </p:nvSpPr>
        <p:spPr bwMode="auto">
          <a:xfrm>
            <a:off x="7061200" y="202406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E761C8B-4723-4AB5-9FB6-EECA3B28D29E}" type="slidenum">
              <a:rPr lang="en-US">
                <a:solidFill>
                  <a:srgbClr val="323232"/>
                </a:solidFill>
                <a:ea typeface="MS PGothic" pitchFamily="34" charset="-128"/>
                <a:cs typeface="Arial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23232"/>
              </a:solidFill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MS PGothic" pitchFamily="34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92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6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6" r:id="rId13"/>
    <p:sldLayoutId id="214748441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79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0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  <p:sldLayoutId id="2147485090" r:id="rId12"/>
    <p:sldLayoutId id="2147485092" r:id="rId13"/>
    <p:sldLayoutId id="214748509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62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8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8" r:id="rId2"/>
    <p:sldLayoutId id="2147485409" r:id="rId3"/>
    <p:sldLayoutId id="2147485410" r:id="rId4"/>
    <p:sldLayoutId id="2147485411" r:id="rId5"/>
    <p:sldLayoutId id="2147485412" r:id="rId6"/>
    <p:sldLayoutId id="2147485413" r:id="rId7"/>
    <p:sldLayoutId id="2147485414" r:id="rId8"/>
    <p:sldLayoutId id="2147485415" r:id="rId9"/>
    <p:sldLayoutId id="2147485416" r:id="rId10"/>
    <p:sldLayoutId id="2147485417" r:id="rId11"/>
    <p:sldLayoutId id="2147485418" r:id="rId12"/>
    <p:sldLayoutId id="2147485419" r:id="rId13"/>
    <p:sldLayoutId id="214748542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51"/>
            <a:ext cx="609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60CA5CF-68D6-475C-B774-9FF52D0F5EAC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8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2" r:id="rId1"/>
    <p:sldLayoutId id="2147485423" r:id="rId2"/>
    <p:sldLayoutId id="2147485424" r:id="rId3"/>
    <p:sldLayoutId id="2147485425" r:id="rId4"/>
    <p:sldLayoutId id="2147485426" r:id="rId5"/>
    <p:sldLayoutId id="2147485427" r:id="rId6"/>
    <p:sldLayoutId id="2147485428" r:id="rId7"/>
    <p:sldLayoutId id="2147485429" r:id="rId8"/>
    <p:sldLayoutId id="2147485430" r:id="rId9"/>
    <p:sldLayoutId id="2147485431" r:id="rId10"/>
    <p:sldLayoutId id="2147485432" r:id="rId11"/>
    <p:sldLayoutId id="214748543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53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1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34" r:id="rId2"/>
    <p:sldLayoutId id="2147485735" r:id="rId3"/>
    <p:sldLayoutId id="2147485736" r:id="rId4"/>
    <p:sldLayoutId id="2147485737" r:id="rId5"/>
    <p:sldLayoutId id="2147485738" r:id="rId6"/>
    <p:sldLayoutId id="2147485739" r:id="rId7"/>
    <p:sldLayoutId id="2147485740" r:id="rId8"/>
    <p:sldLayoutId id="2147485741" r:id="rId9"/>
    <p:sldLayoutId id="2147485742" r:id="rId10"/>
    <p:sldLayoutId id="2147485743" r:id="rId11"/>
    <p:sldLayoutId id="2147485744" r:id="rId12"/>
    <p:sldLayoutId id="2147485746" r:id="rId13"/>
    <p:sldLayoutId id="2147485749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00150"/>
            <a:ext cx="6934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229600" y="4857792"/>
            <a:ext cx="609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00" b="1">
                <a:solidFill>
                  <a:srgbClr val="006699"/>
                </a:solidFill>
                <a:latin typeface="Verdana" pitchFamily="34" charset="0"/>
              </a:defRPr>
            </a:lvl1pPr>
            <a:lvl2pPr marL="742950" indent="-285750">
              <a:defRPr sz="900" b="1">
                <a:solidFill>
                  <a:srgbClr val="006699"/>
                </a:solidFill>
                <a:latin typeface="Verdana" pitchFamily="34" charset="0"/>
              </a:defRPr>
            </a:lvl2pPr>
            <a:lvl3pPr marL="11430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3pPr>
            <a:lvl4pPr marL="16002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4pPr>
            <a:lvl5pPr marL="2057400" indent="-228600">
              <a:defRPr sz="900" b="1">
                <a:solidFill>
                  <a:srgbClr val="0066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6699"/>
                </a:solidFill>
                <a:latin typeface="Verdan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2B7B7CD-FC50-46F2-B649-09D578420F61}" type="slidenum">
              <a:rPr lang="en-US" sz="1200" smtClean="0">
                <a:solidFill>
                  <a:srgbClr val="FFFFFF"/>
                </a:solidFill>
                <a:cs typeface="Arial" charset="0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7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18" r:id="rId1"/>
    <p:sldLayoutId id="2147488519" r:id="rId2"/>
    <p:sldLayoutId id="2147488520" r:id="rId3"/>
    <p:sldLayoutId id="2147488521" r:id="rId4"/>
    <p:sldLayoutId id="2147488522" r:id="rId5"/>
    <p:sldLayoutId id="2147488523" r:id="rId6"/>
    <p:sldLayoutId id="2147488524" r:id="rId7"/>
    <p:sldLayoutId id="2147488525" r:id="rId8"/>
    <p:sldLayoutId id="2147488526" r:id="rId9"/>
    <p:sldLayoutId id="2147488527" r:id="rId10"/>
    <p:sldLayoutId id="2147488528" r:id="rId11"/>
    <p:sldLayoutId id="2147488529" r:id="rId12"/>
    <p:sldLayoutId id="2147488531" r:id="rId13"/>
    <p:sldLayoutId id="214748853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bg1"/>
        </a:buClr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8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Word_Document1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0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Document2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(null)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(null)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8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Word_Document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(null)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3.xml"/><Relationship Id="rId4" Type="http://schemas.openxmlformats.org/officeDocument/2006/relationships/image" Target="../media/image26.(null)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23.(null)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smolinski\AppData\Local\Temp\HEIARCover13.33x7.5_Catalyst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8" y="-22485"/>
            <a:ext cx="914285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28" y="1175752"/>
            <a:ext cx="90454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Making Hawaii’s Grid 100% Renewable</a:t>
            </a:r>
          </a:p>
          <a:p>
            <a:pPr defTabSz="914400"/>
            <a:endParaRPr lang="en-US" sz="18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defTabSz="914400"/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							</a:t>
            </a:r>
            <a:r>
              <a:rPr lang="en-US" sz="1800" dirty="0">
                <a:solidFill>
                  <a:srgbClr val="FFFFFF"/>
                </a:solidFill>
                <a:latin typeface="Helvetica Light"/>
                <a:cs typeface="Helvetica Light"/>
              </a:rPr>
              <a:t>Constance H. Lau ‘74</a:t>
            </a:r>
          </a:p>
          <a:p>
            <a:pPr defTabSz="914400"/>
            <a:r>
              <a:rPr lang="en-US" sz="1800" dirty="0">
                <a:solidFill>
                  <a:srgbClr val="FFFFFF"/>
                </a:solidFill>
                <a:latin typeface="Helvetica Light"/>
                <a:cs typeface="Helvetica Light"/>
              </a:rPr>
              <a:t>							President &amp; CEO</a:t>
            </a:r>
          </a:p>
          <a:p>
            <a:pPr defTabSz="914400"/>
            <a:r>
              <a:rPr lang="en-US" sz="1800" dirty="0">
                <a:solidFill>
                  <a:srgbClr val="FFFFFF"/>
                </a:solidFill>
                <a:latin typeface="Helvetica Light"/>
                <a:cs typeface="Helvetica Light"/>
              </a:rPr>
              <a:t>							clau@hei.com</a:t>
            </a:r>
          </a:p>
          <a:p>
            <a:pPr defTabSz="914400"/>
            <a:endParaRPr lang="en-US" sz="18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defTabSz="914400"/>
            <a:endParaRPr lang="en-US" sz="18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defTabSz="914400"/>
            <a:endParaRPr lang="en-US" sz="18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defTabSz="914400"/>
            <a:endParaRPr lang="en-US" sz="18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defTabSz="914400"/>
            <a:endParaRPr lang="en-US" sz="18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defTabSz="914400"/>
            <a:endParaRPr lang="en-US" sz="18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defTabSz="914400"/>
            <a:r>
              <a:rPr lang="en-US" sz="1800" dirty="0">
                <a:solidFill>
                  <a:srgbClr val="FFFFFF"/>
                </a:solidFill>
                <a:latin typeface="Helvetica Light"/>
                <a:cs typeface="Helvetica Light"/>
              </a:rPr>
              <a:t>Yale Alumni in Energy Conference</a:t>
            </a:r>
          </a:p>
          <a:p>
            <a:pPr defTabSz="914400"/>
            <a:r>
              <a:rPr lang="en-US" sz="1800" dirty="0">
                <a:solidFill>
                  <a:srgbClr val="FFFFFF"/>
                </a:solidFill>
                <a:latin typeface="Helvetica Light"/>
                <a:cs typeface="Helvetica Light"/>
              </a:rPr>
              <a:t>March 9, 2018</a:t>
            </a:r>
          </a:p>
        </p:txBody>
      </p:sp>
    </p:spTree>
    <p:extLst>
      <p:ext uri="{BB962C8B-B14F-4D97-AF65-F5344CB8AC3E}">
        <p14:creationId xmlns:p14="http://schemas.microsoft.com/office/powerpoint/2010/main" val="151488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393699" y="285286"/>
            <a:ext cx="8665818" cy="75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600" spc="-9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 eaLnBrk="1" hangingPunct="1"/>
            <a:r>
              <a:rPr lang="en-US" altLang="ja-JP" sz="2400" b="1" kern="0" dirty="0">
                <a:solidFill>
                  <a:srgbClr val="365791"/>
                </a:solidFill>
                <a:latin typeface="Helvetica"/>
                <a:ea typeface="ＭＳ Ｐゴシック" pitchFamily="34" charset="-128"/>
                <a:cs typeface="Helvetica"/>
              </a:rPr>
              <a:t>Key developments in renewables, customer programs</a:t>
            </a:r>
            <a:endParaRPr lang="en-US" sz="1400" b="1" kern="0" dirty="0">
              <a:solidFill>
                <a:srgbClr val="365791"/>
              </a:solidFill>
              <a:latin typeface="Helvetica"/>
              <a:ea typeface="ＭＳ Ｐゴシック" pitchFamily="34" charset="-128"/>
              <a:cs typeface="Helvetica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95300" y="1016000"/>
          <a:ext cx="7556500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name="Document" r:id="rId4" imgW="9862905" imgH="5437209" progId="Word.Document.12">
                  <p:embed/>
                </p:oleObj>
              </mc:Choice>
              <mc:Fallback>
                <p:oleObj name="Document" r:id="rId4" imgW="9862905" imgH="54372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300" y="1016000"/>
                        <a:ext cx="7556500" cy="415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425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2303" y="163248"/>
            <a:ext cx="8665818" cy="75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600" spc="-9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 eaLnBrk="1" hangingPunct="1"/>
            <a:r>
              <a:rPr lang="en-US" altLang="ja-JP" sz="2400" b="1" kern="0" dirty="0">
                <a:solidFill>
                  <a:srgbClr val="365791"/>
                </a:solidFill>
                <a:latin typeface="Helvetica"/>
                <a:ea typeface="ＭＳ Ｐゴシック" pitchFamily="34" charset="-128"/>
                <a:cs typeface="Helvetica"/>
              </a:rPr>
              <a:t>2017 saw continued strong increase in solar, up 19% from 2016</a:t>
            </a:r>
            <a:endParaRPr lang="en-US" sz="1400" b="1" kern="0" dirty="0">
              <a:solidFill>
                <a:srgbClr val="365791"/>
              </a:solidFill>
              <a:latin typeface="Helvetica"/>
              <a:ea typeface="ＭＳ Ｐゴシック" pitchFamily="34" charset="-128"/>
              <a:cs typeface="Helvetic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285214"/>
              </p:ext>
            </p:extLst>
          </p:nvPr>
        </p:nvGraphicFramePr>
        <p:xfrm>
          <a:off x="635000" y="914086"/>
          <a:ext cx="8045450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1" name="Document" r:id="rId4" imgW="9660711" imgH="5014115" progId="Word.Document.12">
                  <p:embed/>
                </p:oleObj>
              </mc:Choice>
              <mc:Fallback>
                <p:oleObj name="Document" r:id="rId4" imgW="9660711" imgH="50141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000" y="914086"/>
                        <a:ext cx="8045450" cy="415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343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DEB7667-5F23-914C-A78E-BA9AADA1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3" y="4611961"/>
            <a:ext cx="6858000" cy="30315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FAF8B5-E873-A946-AC97-AE5A527D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93E672E-5E69-5C43-9A19-7FCD5AFDCDAF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6858000" cy="105313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3724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Power Plant on Every Roof</a:t>
            </a:r>
          </a:p>
          <a:p>
            <a:r>
              <a:rPr lang="en-US" sz="2700" b="1" dirty="0">
                <a:solidFill>
                  <a:srgbClr val="3724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(and in Every Garage)</a:t>
            </a:r>
          </a:p>
        </p:txBody>
      </p:sp>
      <p:pic>
        <p:nvPicPr>
          <p:cNvPr id="13" name="Picture 6" descr="http://energy-conscious.net/wp-content/uploads/2013/10/smart_home_2.png">
            <a:extLst>
              <a:ext uri="{FF2B5EF4-FFF2-40B4-BE49-F238E27FC236}">
                <a16:creationId xmlns:a16="http://schemas.microsoft.com/office/drawing/2014/main" id="{EFD06114-4DB7-BF44-BC1D-6DB5C7FEC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4" b="3369"/>
          <a:stretch/>
        </p:blipFill>
        <p:spPr bwMode="auto">
          <a:xfrm>
            <a:off x="1858780" y="1116767"/>
            <a:ext cx="5606322" cy="349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60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18A0AB-0068-A340-B622-6B5FCD162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4946" b="1769"/>
          <a:stretch/>
        </p:blipFill>
        <p:spPr bwMode="auto">
          <a:xfrm>
            <a:off x="1225446" y="66858"/>
            <a:ext cx="6858000" cy="439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3100" y="1200150"/>
            <a:ext cx="2228850" cy="1640486"/>
          </a:xfrm>
        </p:spPr>
        <p:txBody>
          <a:bodyPr>
            <a:noAutofit/>
          </a:bodyPr>
          <a:lstStyle/>
          <a:p>
            <a:pPr algn="l"/>
            <a:r>
              <a:rPr lang="en-US" sz="3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Mahalo</a:t>
            </a:r>
            <a:br>
              <a:rPr lang="en-US" sz="3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(thank you)</a:t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en-US" sz="1800" dirty="0">
              <a:solidFill>
                <a:srgbClr val="1CAA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000754-1437-894C-9EC0-995E0EAEB404}"/>
              </a:ext>
            </a:extLst>
          </p:cNvPr>
          <p:cNvSpPr/>
          <p:nvPr/>
        </p:nvSpPr>
        <p:spPr>
          <a:xfrm>
            <a:off x="1225446" y="4457700"/>
            <a:ext cx="6858000" cy="685800"/>
          </a:xfrm>
          <a:prstGeom prst="rect">
            <a:avLst/>
          </a:prstGeom>
          <a:solidFill>
            <a:srgbClr val="3724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4131" y="4404836"/>
            <a:ext cx="2630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Constance H. Lau     clau@hei.com</a:t>
            </a:r>
          </a:p>
          <a:p>
            <a:r>
              <a:rPr lang="en-US" dirty="0">
                <a:solidFill>
                  <a:schemeClr val="bg1"/>
                </a:solidFill>
              </a:rPr>
              <a:t>President &amp; CEO</a:t>
            </a:r>
          </a:p>
          <a:p>
            <a:r>
              <a:rPr lang="en-US" dirty="0">
                <a:solidFill>
                  <a:schemeClr val="bg1"/>
                </a:solidFill>
              </a:rPr>
              <a:t>Hawaiian Electric Industries, Inc.</a:t>
            </a:r>
          </a:p>
        </p:txBody>
      </p:sp>
    </p:spTree>
    <p:extLst>
      <p:ext uri="{BB962C8B-B14F-4D97-AF65-F5344CB8AC3E}">
        <p14:creationId xmlns:p14="http://schemas.microsoft.com/office/powerpoint/2010/main" val="334283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EAB64-F2E9-314A-A4BD-37E94630C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r="7278" b="2746"/>
          <a:stretch/>
        </p:blipFill>
        <p:spPr>
          <a:xfrm>
            <a:off x="1143000" y="352718"/>
            <a:ext cx="6858000" cy="4390842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FAF8B5-E873-A946-AC97-AE5A527D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E94-0D4C-47D3-8654-CD065755C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3E59B8-FFDA-8E42-BA84-A2A7478FEB7B}"/>
              </a:ext>
            </a:extLst>
          </p:cNvPr>
          <p:cNvSpPr/>
          <p:nvPr/>
        </p:nvSpPr>
        <p:spPr>
          <a:xfrm>
            <a:off x="3486150" y="1200150"/>
            <a:ext cx="1085850" cy="10858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79F021-A1E6-7946-8304-72366B6EFB98}"/>
              </a:ext>
            </a:extLst>
          </p:cNvPr>
          <p:cNvSpPr/>
          <p:nvPr/>
        </p:nvSpPr>
        <p:spPr>
          <a:xfrm>
            <a:off x="2528888" y="2628900"/>
            <a:ext cx="3000375" cy="1371600"/>
          </a:xfrm>
          <a:prstGeom prst="rect">
            <a:avLst/>
          </a:prstGeom>
          <a:solidFill>
            <a:srgbClr val="37246B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                      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93E672E-5E69-5C43-9A19-7FCD5AFDCDAF}"/>
              </a:ext>
            </a:extLst>
          </p:cNvPr>
          <p:cNvSpPr txBox="1">
            <a:spLocks/>
          </p:cNvSpPr>
          <p:nvPr/>
        </p:nvSpPr>
        <p:spPr>
          <a:xfrm>
            <a:off x="2528888" y="2403504"/>
            <a:ext cx="3000375" cy="18288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Hawaii, Resilience is More Than a Buzzword</a:t>
            </a:r>
          </a:p>
        </p:txBody>
      </p:sp>
    </p:spTree>
    <p:extLst>
      <p:ext uri="{BB962C8B-B14F-4D97-AF65-F5344CB8AC3E}">
        <p14:creationId xmlns:p14="http://schemas.microsoft.com/office/powerpoint/2010/main" val="319353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land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60" y="1587500"/>
            <a:ext cx="4716477" cy="2794000"/>
          </a:xfrm>
          <a:prstGeom prst="rect">
            <a:avLst/>
          </a:prstGeom>
        </p:spPr>
      </p:pic>
      <p:pic>
        <p:nvPicPr>
          <p:cNvPr id="43" name="Picture 2" descr="C:\Users\jsmolinski\AppData\Local\Microsoft\Windows\Temporary Internet Files\Content.Outlook\DKBOI85W\American Savings Bank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86" y="2144588"/>
            <a:ext cx="680314" cy="3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2319" y="157387"/>
            <a:ext cx="6246931" cy="755773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Through our operating subsidiaries, we have a presence on all major islands in Hawaii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33747" y="1139066"/>
            <a:ext cx="5593111" cy="3489540"/>
            <a:chOff x="862529" y="1991409"/>
            <a:chExt cx="8077560" cy="4497098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2484093" y="2807858"/>
              <a:ext cx="3736180" cy="1160266"/>
              <a:chOff x="2484093" y="2533220"/>
              <a:chExt cx="3736180" cy="1160266"/>
            </a:xfrm>
          </p:grpSpPr>
          <p:sp>
            <p:nvSpPr>
              <p:cNvPr id="30" name="Line 8"/>
              <p:cNvSpPr>
                <a:spLocks noChangeShapeType="1"/>
              </p:cNvSpPr>
              <p:nvPr/>
            </p:nvSpPr>
            <p:spPr bwMode="auto">
              <a:xfrm flipV="1">
                <a:off x="2484093" y="3236285"/>
                <a:ext cx="862013" cy="457201"/>
              </a:xfrm>
              <a:prstGeom prst="line">
                <a:avLst/>
              </a:prstGeom>
              <a:noFill/>
              <a:ln w="9525">
                <a:solidFill>
                  <a:srgbClr val="8065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ln>
                    <a:solidFill>
                      <a:srgbClr val="8065A0"/>
                    </a:solidFill>
                  </a:ln>
                  <a:solidFill>
                    <a:srgbClr val="006699"/>
                  </a:solidFill>
                  <a:cs typeface="Arial" charset="0"/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V="1">
                <a:off x="5420173" y="2533220"/>
                <a:ext cx="800100" cy="391919"/>
              </a:xfrm>
              <a:prstGeom prst="line">
                <a:avLst/>
              </a:prstGeom>
              <a:noFill/>
              <a:ln w="9525">
                <a:solidFill>
                  <a:srgbClr val="8065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ln>
                    <a:solidFill>
                      <a:srgbClr val="8065A0"/>
                    </a:solidFill>
                  </a:ln>
                  <a:solidFill>
                    <a:srgbClr val="006699"/>
                  </a:solidFill>
                  <a:cs typeface="Arial" charset="0"/>
                </a:endParaRPr>
              </a:p>
            </p:txBody>
          </p:sp>
        </p:grp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2371725" y="2364795"/>
              <a:ext cx="303214" cy="274638"/>
            </a:xfrm>
            <a:prstGeom prst="ellipse">
              <a:avLst/>
            </a:prstGeom>
            <a:solidFill>
              <a:srgbClr val="9BBB5E"/>
            </a:solidFill>
            <a:ln>
              <a:solidFill>
                <a:schemeClr val="tx1"/>
              </a:solidFill>
            </a:ln>
            <a:extLst/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1533395" y="2345006"/>
              <a:ext cx="914398" cy="31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0" dirty="0">
                  <a:solidFill>
                    <a:srgbClr val="0C1624"/>
                  </a:solidFill>
                  <a:latin typeface="Helvetica" pitchFamily="34" charset="0"/>
                </a:rPr>
                <a:t>Kauai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527299" y="2668589"/>
              <a:ext cx="1295399" cy="31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0" dirty="0">
                  <a:solidFill>
                    <a:srgbClr val="0C1624"/>
                  </a:solidFill>
                  <a:latin typeface="Helvetica" pitchFamily="34" charset="0"/>
                </a:rPr>
                <a:t>Oahu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4191001" y="3423315"/>
              <a:ext cx="1066800" cy="31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0" dirty="0">
                  <a:solidFill>
                    <a:srgbClr val="0C1624"/>
                  </a:solidFill>
                  <a:latin typeface="Helvetica" pitchFamily="34" charset="0"/>
                </a:rPr>
                <a:t>Molokai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596046" y="3646488"/>
              <a:ext cx="696804" cy="317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0" dirty="0">
                  <a:solidFill>
                    <a:srgbClr val="0C1624"/>
                  </a:solidFill>
                  <a:latin typeface="Helvetica" pitchFamily="34" charset="0"/>
                </a:rPr>
                <a:t>Maui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7311218" y="4275222"/>
              <a:ext cx="1055689" cy="31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0" dirty="0">
                  <a:solidFill>
                    <a:srgbClr val="0C1624"/>
                  </a:solidFill>
                  <a:latin typeface="Helvetica" pitchFamily="34" charset="0"/>
                </a:rPr>
                <a:t>Hawaii</a:t>
              </a:r>
              <a:endParaRPr lang="en-US" altLang="en-US" sz="1000" b="0" dirty="0">
                <a:solidFill>
                  <a:srgbClr val="0C1624"/>
                </a:solidFill>
                <a:latin typeface="Helvetica" pitchFamily="34" charset="0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6082590" y="1991409"/>
              <a:ext cx="2857499" cy="1111794"/>
            </a:xfrm>
            <a:prstGeom prst="rect">
              <a:avLst/>
            </a:prstGeom>
            <a:solidFill>
              <a:srgbClr val="8065A0"/>
            </a:solidFill>
            <a:ln w="6350" algn="ctr">
              <a:noFill/>
              <a:round/>
              <a:headEnd/>
              <a:tailEnd/>
            </a:ln>
          </p:spPr>
          <p:txBody>
            <a:bodyPr wrap="none" lIns="128588" tIns="65088" rIns="128588" bIns="65088" anchor="ctr"/>
            <a:lstStyle/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Maui Electric</a:t>
              </a: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	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Customers: 71,352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Generating capability: 268 MW 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Rate base:  $0.45B 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Renewable generation</a:t>
              </a:r>
              <a:r>
                <a:rPr lang="en-US" altLang="en-US" sz="900" baseline="300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1</a:t>
              </a: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: 34%</a:t>
              </a: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6479209" y="5330272"/>
              <a:ext cx="642144" cy="427037"/>
            </a:xfrm>
            <a:prstGeom prst="line">
              <a:avLst/>
            </a:prstGeom>
            <a:noFill/>
            <a:ln w="9525">
              <a:solidFill>
                <a:srgbClr val="8065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900" b="1" dirty="0">
                <a:solidFill>
                  <a:srgbClr val="006699"/>
                </a:solidFill>
                <a:cs typeface="Arial" charset="0"/>
              </a:endParaRPr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3806825" y="2697163"/>
              <a:ext cx="303213" cy="274637"/>
            </a:xfrm>
            <a:prstGeom prst="ellipse">
              <a:avLst/>
            </a:prstGeom>
            <a:solidFill>
              <a:srgbClr val="9BBB5E"/>
            </a:solidFill>
            <a:ln>
              <a:solidFill>
                <a:schemeClr val="tx1"/>
              </a:solidFill>
            </a:ln>
            <a:extLst/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35</a:t>
              </a:r>
            </a:p>
          </p:txBody>
        </p:sp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5185719" y="3392487"/>
              <a:ext cx="303214" cy="274638"/>
            </a:xfrm>
            <a:prstGeom prst="ellipse">
              <a:avLst/>
            </a:prstGeom>
            <a:solidFill>
              <a:srgbClr val="9BBB5E"/>
            </a:solidFill>
            <a:ln>
              <a:solidFill>
                <a:schemeClr val="tx1"/>
              </a:solidFill>
            </a:ln>
            <a:extLst/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6284330" y="3796136"/>
              <a:ext cx="303214" cy="274638"/>
            </a:xfrm>
            <a:prstGeom prst="ellipse">
              <a:avLst/>
            </a:prstGeom>
            <a:solidFill>
              <a:srgbClr val="9BBB5E"/>
            </a:solidFill>
            <a:ln>
              <a:solidFill>
                <a:schemeClr val="tx1"/>
              </a:solidFill>
            </a:ln>
            <a:extLst/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8193088" y="4505325"/>
              <a:ext cx="303212" cy="276225"/>
            </a:xfrm>
            <a:prstGeom prst="ellipse">
              <a:avLst/>
            </a:prstGeom>
            <a:solidFill>
              <a:srgbClr val="9BBB5E"/>
            </a:solidFill>
            <a:ln>
              <a:solidFill>
                <a:schemeClr val="tx1"/>
              </a:solidFill>
            </a:ln>
            <a:extLst/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Helvetica" pitchFamily="34" charset="0"/>
                  <a:cs typeface="Arial" charset="0"/>
                </a:rPr>
                <a:t>5</a:t>
              </a:r>
            </a:p>
          </p:txBody>
        </p:sp>
        <p:sp>
          <p:nvSpPr>
            <p:cNvPr id="26" name="Rectangle 39"/>
            <p:cNvSpPr>
              <a:spLocks noChangeArrowheads="1"/>
            </p:cNvSpPr>
            <p:nvPr/>
          </p:nvSpPr>
          <p:spPr bwMode="auto">
            <a:xfrm>
              <a:off x="3912976" y="5176440"/>
              <a:ext cx="2813648" cy="1312067"/>
            </a:xfrm>
            <a:prstGeom prst="rect">
              <a:avLst/>
            </a:prstGeom>
            <a:solidFill>
              <a:srgbClr val="8065A0"/>
            </a:solidFill>
            <a:ln w="6350" algn="ctr">
              <a:noFill/>
              <a:round/>
              <a:headEnd/>
              <a:tailEnd/>
            </a:ln>
          </p:spPr>
          <p:txBody>
            <a:bodyPr wrap="none" lIns="128588" tIns="65088" rIns="128588" bIns="65088" anchor="ctr"/>
            <a:lstStyle/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Hawaii</a:t>
              </a:r>
              <a:r>
                <a:rPr lang="en-US" altLang="en-US" sz="11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 Electric Light</a:t>
              </a: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	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Customers: 85,925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Generating capability: 182 MW</a:t>
              </a:r>
              <a:endParaRPr lang="en-US" altLang="en-US" sz="900" strike="sngStrike" dirty="0">
                <a:solidFill>
                  <a:srgbClr val="FCFDFE"/>
                </a:solidFill>
                <a:latin typeface="Helvetica" pitchFamily="34" charset="0"/>
                <a:cs typeface="Arial" charset="0"/>
              </a:endParaRP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IPP firm contract power: 95 MW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Rate Base:  $0.50B 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Renewable generation</a:t>
              </a:r>
              <a:r>
                <a:rPr lang="en-US" altLang="en-US" sz="900" baseline="300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1</a:t>
              </a: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: 57%</a:t>
              </a:r>
            </a:p>
          </p:txBody>
        </p:sp>
        <p:sp>
          <p:nvSpPr>
            <p:cNvPr id="27" name="Rectangle 39"/>
            <p:cNvSpPr>
              <a:spLocks noChangeArrowheads="1"/>
            </p:cNvSpPr>
            <p:nvPr/>
          </p:nvSpPr>
          <p:spPr bwMode="auto">
            <a:xfrm>
              <a:off x="862529" y="3831431"/>
              <a:ext cx="2853979" cy="1306513"/>
            </a:xfrm>
            <a:prstGeom prst="rect">
              <a:avLst/>
            </a:prstGeom>
            <a:solidFill>
              <a:srgbClr val="8065A0"/>
            </a:solidFill>
            <a:ln w="6350" algn="ctr">
              <a:noFill/>
              <a:round/>
              <a:headEnd/>
              <a:tailEnd/>
            </a:ln>
          </p:spPr>
          <p:txBody>
            <a:bodyPr wrap="none" lIns="128588" tIns="65088" rIns="128588" bIns="65088" anchor="ctr"/>
            <a:lstStyle/>
            <a:p>
              <a:pPr fontAlgn="base">
                <a:lnSpc>
                  <a:spcPct val="80000"/>
                </a:lnSpc>
                <a:spcBef>
                  <a:spcPts val="600"/>
                </a:spcBef>
                <a:spcAft>
                  <a:spcPct val="0"/>
                </a:spcAft>
              </a:pPr>
              <a:endParaRPr lang="en-US" altLang="en-US" sz="1600" dirty="0">
                <a:solidFill>
                  <a:srgbClr val="0C1624"/>
                </a:solidFill>
                <a:cs typeface="Arial" charset="0"/>
              </a:endParaRP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Hawaiian Electric</a:t>
              </a: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	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Customers: 304,948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Generating capability: 1,222 MW</a:t>
              </a:r>
              <a:endParaRPr lang="en-US" altLang="en-US" sz="900" strike="sngStrike" dirty="0">
                <a:solidFill>
                  <a:srgbClr val="FCFDFE"/>
                </a:solidFill>
                <a:latin typeface="Helvetica" pitchFamily="34" charset="0"/>
                <a:cs typeface="Arial" charset="0"/>
              </a:endParaRP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IPP firm contract power: 457 MW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Rate Base:  $2.03B   </a:t>
              </a:r>
            </a:p>
            <a:p>
              <a:pPr fontAlgn="base">
                <a:lnSpc>
                  <a:spcPct val="80000"/>
                </a:lnSpc>
                <a:spcBef>
                  <a:spcPts val="20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Renewable generation</a:t>
              </a:r>
              <a:r>
                <a:rPr lang="en-US" altLang="en-US" sz="900" baseline="300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1</a:t>
              </a:r>
              <a:r>
                <a:rPr lang="en-US" altLang="en-US" sz="900" dirty="0">
                  <a:solidFill>
                    <a:srgbClr val="FCFDFE"/>
                  </a:solidFill>
                  <a:latin typeface="Helvetica" pitchFamily="34" charset="0"/>
                  <a:cs typeface="Arial" charset="0"/>
                </a:rPr>
                <a:t>: 21%</a:t>
              </a:r>
            </a:p>
            <a:p>
              <a:pPr fontAlgn="base">
                <a:lnSpc>
                  <a:spcPct val="80000"/>
                </a:lnSpc>
                <a:spcBef>
                  <a:spcPts val="600"/>
                </a:spcBef>
                <a:spcAft>
                  <a:spcPct val="0"/>
                </a:spcAft>
              </a:pPr>
              <a:endParaRPr lang="en-US" altLang="en-US" sz="900" dirty="0">
                <a:solidFill>
                  <a:srgbClr val="0C1624"/>
                </a:solidFill>
                <a:latin typeface="Helvetica" pitchFamily="34" charset="0"/>
                <a:cs typeface="Arial" charset="0"/>
              </a:endParaRP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4092725" y="4120669"/>
              <a:ext cx="1066800" cy="31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rgbClr val="006699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000" b="0" dirty="0">
                  <a:solidFill>
                    <a:srgbClr val="0C1624"/>
                  </a:solidFill>
                  <a:latin typeface="Helvetica" pitchFamily="34" charset="0"/>
                </a:rPr>
                <a:t>Lanai</a:t>
              </a:r>
            </a:p>
          </p:txBody>
        </p:sp>
      </p:grpSp>
      <p:sp>
        <p:nvSpPr>
          <p:cNvPr id="3" name="Arc 2"/>
          <p:cNvSpPr/>
          <p:nvPr/>
        </p:nvSpPr>
        <p:spPr>
          <a:xfrm>
            <a:off x="4471199" y="2079738"/>
            <a:ext cx="1857380" cy="1260111"/>
          </a:xfrm>
          <a:prstGeom prst="arc">
            <a:avLst>
              <a:gd name="adj1" fmla="val 60592"/>
              <a:gd name="adj2" fmla="val 0"/>
            </a:avLst>
          </a:prstGeom>
          <a:ln>
            <a:solidFill>
              <a:srgbClr val="806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65A0"/>
                </a:solidFill>
              </a:ln>
              <a:solidFill>
                <a:srgbClr val="F0F4FA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20602440">
            <a:off x="4396471" y="2535697"/>
            <a:ext cx="382220" cy="9367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15650828">
            <a:off x="5716820" y="2816322"/>
            <a:ext cx="479793" cy="10519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6774264">
            <a:off x="5045578" y="2838308"/>
            <a:ext cx="271655" cy="990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597939">
            <a:off x="6222390" y="2623739"/>
            <a:ext cx="246959" cy="59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4459" y="1365337"/>
            <a:ext cx="722376" cy="448056"/>
          </a:xfrm>
          <a:prstGeom prst="rect">
            <a:avLst/>
          </a:prstGeom>
          <a:solidFill>
            <a:srgbClr val="806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pic>
        <p:nvPicPr>
          <p:cNvPr id="45" name="Picture 2" descr="https://encrypted-tbn0.gstatic.com/images?q=tbn:ANd9GcTpR8nEjCVKSmg39SnWQiUH7hYtDIhn523aQDZvXDfBFdA0LO-4xw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0234"/>
          <a:stretch/>
        </p:blipFill>
        <p:spPr bwMode="auto">
          <a:xfrm>
            <a:off x="1250715" y="1281394"/>
            <a:ext cx="634365" cy="56945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272953" y="4632425"/>
            <a:ext cx="531963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 pitchFamily="34" charset="0"/>
              </a:rPr>
              <a:t>Note: All data as of 12/31/17 unless otherwise noted</a:t>
            </a:r>
          </a:p>
          <a:p>
            <a:pPr marL="114300" indent="-114300" fontAlgn="base">
              <a:spcBef>
                <a:spcPct val="0"/>
              </a:spcBef>
              <a:spcAft>
                <a:spcPct val="0"/>
              </a:spcAft>
              <a:buFontTx/>
              <a:buAutoNum type="arabicPlain"/>
            </a:pPr>
            <a:r>
              <a:rPr lang="en-US" altLang="en-US" sz="70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 pitchFamily="34" charset="0"/>
              </a:rPr>
              <a:t>As a percentage of total sales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6298" y="1427368"/>
            <a:ext cx="658697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50" dirty="0">
                <a:solidFill>
                  <a:srgbClr val="FCFDF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Utility locations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0941" y="1867395"/>
            <a:ext cx="65869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CFDF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Bank branches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14459" y="2130241"/>
            <a:ext cx="719168" cy="446192"/>
          </a:xfrm>
          <a:prstGeom prst="rect">
            <a:avLst/>
          </a:prstGeom>
          <a:solidFill>
            <a:srgbClr val="9BB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9576" y="2162324"/>
            <a:ext cx="688934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50" dirty="0">
                <a:solidFill>
                  <a:srgbClr val="FCFDF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Bank branches</a:t>
            </a:r>
          </a:p>
        </p:txBody>
      </p:sp>
      <p:pic>
        <p:nvPicPr>
          <p:cNvPr id="44" name="Picture 8" descr="C:\Users\jsmolinski\Desktop\Pacific_Current-stack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32" y="2922720"/>
            <a:ext cx="686592" cy="3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420431" y="2875345"/>
            <a:ext cx="719168" cy="446192"/>
          </a:xfrm>
          <a:prstGeom prst="rect">
            <a:avLst/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4261" y="2920884"/>
            <a:ext cx="688934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50" dirty="0">
                <a:solidFill>
                  <a:srgbClr val="FCFDF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 locations</a:t>
            </a:r>
            <a:endParaRPr lang="en-US" sz="850" baseline="30000" dirty="0">
              <a:solidFill>
                <a:srgbClr val="FCFDF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7514901" y="3311165"/>
            <a:ext cx="190546" cy="190546"/>
          </a:xfrm>
          <a:prstGeom prst="rect">
            <a:avLst/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98809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006EEC-5448-B244-9649-C2EC9321C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8612" b="1689"/>
          <a:stretch/>
        </p:blipFill>
        <p:spPr>
          <a:xfrm>
            <a:off x="1195466" y="404735"/>
            <a:ext cx="6858000" cy="4403351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FAF8B5-E873-A946-AC97-AE5A527D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5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B01BE87-6AC7-8E46-B271-5DCD23F6B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59" y="4763536"/>
            <a:ext cx="6858000" cy="3031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7EFC48-7140-534A-899C-AA029BE7DEB2}"/>
              </a:ext>
            </a:extLst>
          </p:cNvPr>
          <p:cNvSpPr/>
          <p:nvPr/>
        </p:nvSpPr>
        <p:spPr>
          <a:xfrm>
            <a:off x="9315450" y="57150"/>
            <a:ext cx="6863195" cy="4514850"/>
          </a:xfrm>
          <a:prstGeom prst="rect">
            <a:avLst/>
          </a:prstGeom>
          <a:solidFill>
            <a:srgbClr val="C8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 descr="PRSchart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32416"/>
          <a:stretch/>
        </p:blipFill>
        <p:spPr>
          <a:xfrm>
            <a:off x="1143000" y="1084947"/>
            <a:ext cx="6858000" cy="2390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152" y="223034"/>
            <a:ext cx="8471887" cy="10858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7246B"/>
                </a:solidFill>
                <a:cs typeface="Mriam"/>
              </a:rPr>
              <a:t>From 40% in 2008 HCEI to 100% in 2015 Law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24064" y="3696688"/>
            <a:ext cx="6415789" cy="845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37246B"/>
                </a:solidFill>
                <a:latin typeface="Calibri"/>
                <a:cs typeface="Calibri"/>
              </a:rPr>
              <a:t>– 100 percent of electricity sales will come from renewable resources by 2045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FAF8B5-E873-A946-AC97-AE5A527D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4859" y="271691"/>
            <a:ext cx="8278431" cy="7557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b="0" kern="1200" spc="-120" baseline="0">
                <a:solidFill>
                  <a:schemeClr val="accent4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sz="2400" dirty="0">
              <a:solidFill>
                <a:srgbClr val="114C85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4200" y="115394"/>
            <a:ext cx="5638800" cy="755773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National leader in renewable energy integration and distributed generation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94360" y="1074888"/>
            <a:ext cx="376335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1A2A46">
                  <a:lumMod val="75000"/>
                  <a:lumOff val="25000"/>
                </a:srgbClr>
              </a:buClr>
            </a:pPr>
            <a:r>
              <a:rPr lang="en-US" sz="120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 pitchFamily="34" charset="0"/>
              </a:rPr>
              <a:t>Committed to achieving Hawaii’s 100% renewable goal by 2045</a:t>
            </a: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133869"/>
              </p:ext>
            </p:extLst>
          </p:nvPr>
        </p:nvGraphicFramePr>
        <p:xfrm>
          <a:off x="571500" y="1572053"/>
          <a:ext cx="3337560" cy="289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62340" y="1445541"/>
            <a:ext cx="493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365791"/>
                </a:solidFill>
                <a:latin typeface="Helvetica" pitchFamily="34" charset="0"/>
                <a:ea typeface="MS PGothic" pitchFamily="34" charset="-128"/>
                <a:cs typeface="Arial" charset="0"/>
              </a:rPr>
              <a:t>MW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5320" y="1057946"/>
            <a:ext cx="320040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1A2A46">
                  <a:lumMod val="75000"/>
                  <a:lumOff val="25000"/>
                </a:srgbClr>
              </a:buClr>
            </a:pPr>
            <a:r>
              <a:rPr lang="en-US" sz="120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 pitchFamily="34" charset="0"/>
              </a:rPr>
              <a:t>Rapid growth of renewables, especially solar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86798" y="4700705"/>
            <a:ext cx="864649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650" b="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/>
                <a:ea typeface="MS PGothic" pitchFamily="34" charset="-128"/>
                <a:cs typeface="Helvetica"/>
              </a:rPr>
              <a:t>Renewable energy amounts reflect firm generated and contracted capacity</a:t>
            </a:r>
          </a:p>
          <a:p>
            <a:r>
              <a:rPr lang="en-US" sz="650" b="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/>
                <a:ea typeface="MS PGothic" pitchFamily="34" charset="-128"/>
                <a:cs typeface="Helvetica"/>
              </a:rPr>
              <a:t>Renewable Energy incl. Solar includes Net Energy Metering (NEM), Standard Interconnection Agreements (SIA), Feed-in-Tariff (FIT), Purchase Power Agreement (PPA), Smart Power for Schools (SmPS), and utility owned</a:t>
            </a:r>
            <a:endParaRPr lang="en-US" altLang="en-US" sz="650" b="0" baseline="30000" dirty="0">
              <a:solidFill>
                <a:srgbClr val="1A2A46">
                  <a:lumMod val="75000"/>
                  <a:lumOff val="25000"/>
                </a:srgbClr>
              </a:solidFill>
              <a:latin typeface="Helvetica"/>
              <a:ea typeface="MS PGothic" pitchFamily="34" charset="-128"/>
              <a:cs typeface="Helvetica"/>
            </a:endParaRPr>
          </a:p>
          <a:p>
            <a:pPr eaLnBrk="1" hangingPunct="1"/>
            <a:r>
              <a:rPr lang="en-US" altLang="en-US" sz="650" b="0" baseline="3000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/>
                <a:ea typeface="MS PGothic" pitchFamily="34" charset="-128"/>
                <a:cs typeface="Helvetica"/>
              </a:rPr>
              <a:t>1  </a:t>
            </a:r>
            <a:r>
              <a:rPr lang="en-US" altLang="en-US" sz="650" b="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/>
                <a:ea typeface="MS PGothic" pitchFamily="34" charset="-128"/>
                <a:cs typeface="Helvetica"/>
              </a:rPr>
              <a:t>  Electrical energy generated using renewable resources as a percentage of total sales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61373"/>
              </p:ext>
            </p:extLst>
          </p:nvPr>
        </p:nvGraphicFramePr>
        <p:xfrm>
          <a:off x="4700288" y="2542965"/>
          <a:ext cx="3757430" cy="148424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80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822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Helvetica" pitchFamily="34" charset="0"/>
                        </a:rPr>
                        <a:t>Energized Solar PV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Helvetica" pitchFamily="34" charset="0"/>
                        </a:rPr>
                        <a:t>2008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Helvetica" pitchFamily="34" charset="0"/>
                        </a:rPr>
                        <a:t>2014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Helvetica" pitchFamily="34" charset="0"/>
                        </a:rPr>
                        <a:t>2015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Helvetica" pitchFamily="34" charset="0"/>
                        </a:rPr>
                        <a:t>2016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2017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PV Systems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850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~50K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~60K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~70K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accent2"/>
                          </a:solidFill>
                          <a:latin typeface="Helvetica" pitchFamily="34" charset="0"/>
                        </a:rPr>
                        <a:t>~74K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Megawatts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12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389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487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586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accent2"/>
                          </a:solidFill>
                          <a:latin typeface="Helvetica" pitchFamily="34" charset="0"/>
                        </a:rPr>
                        <a:t>695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53448"/>
              </p:ext>
            </p:extLst>
          </p:nvPr>
        </p:nvGraphicFramePr>
        <p:xfrm>
          <a:off x="4700288" y="1531967"/>
          <a:ext cx="3757430" cy="78117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4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049">
                <a:tc gridSpan="4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Helvetica" pitchFamily="34" charset="0"/>
                        </a:rPr>
                        <a:t>2017</a:t>
                      </a:r>
                      <a:r>
                        <a:rPr lang="en-US" sz="1000" baseline="0" dirty="0">
                          <a:latin typeface="Helvetica" pitchFamily="34" charset="0"/>
                        </a:rPr>
                        <a:t> Renewable Portfolio Standard</a:t>
                      </a:r>
                      <a:r>
                        <a:rPr lang="en-US" sz="1000" baseline="30000" dirty="0">
                          <a:latin typeface="Helvetica" pitchFamily="34" charset="0"/>
                        </a:rPr>
                        <a:t>1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8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Consolidated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Oahu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Maui County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Hawaii Island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latin typeface="Helvetica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27%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21%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34%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Helvetica" pitchFamily="34" charset="0"/>
                        </a:rPr>
                        <a:t>57%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94360" y="4196219"/>
            <a:ext cx="3763358" cy="461665"/>
          </a:xfrm>
          <a:prstGeom prst="rect">
            <a:avLst/>
          </a:prstGeom>
          <a:noFill/>
          <a:ln w="6350">
            <a:solidFill>
              <a:srgbClr val="36579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16% of all customers and 17% of residential customers had installed solar PV as of 4Q17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2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375344" y="69758"/>
            <a:ext cx="8220020" cy="75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600" spc="-9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 eaLnBrk="1" hangingPunct="1"/>
            <a:r>
              <a:rPr lang="en-US" altLang="en-US" sz="2400" b="1" kern="0" dirty="0">
                <a:solidFill>
                  <a:srgbClr val="365791"/>
                </a:solidFill>
                <a:latin typeface="Helvetica"/>
                <a:ea typeface="MS PGothic" pitchFamily="34" charset="-128"/>
                <a:cs typeface="Helvetica"/>
              </a:rPr>
              <a:t>Progress is being made at a rapid pace</a:t>
            </a:r>
            <a:endParaRPr lang="en-US" altLang="en-US" sz="1600" b="1" kern="0" dirty="0">
              <a:solidFill>
                <a:srgbClr val="365791"/>
              </a:solidFill>
              <a:latin typeface="Helvetica"/>
              <a:ea typeface="MS PGothic" pitchFamily="34" charset="-128"/>
              <a:cs typeface="Helvetica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55961" y="2769482"/>
            <a:ext cx="8314640" cy="40444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162126" y="1985402"/>
            <a:ext cx="0" cy="1083045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95959" y="1899479"/>
            <a:ext cx="98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Interim D&amp;O in Hawaii Electric Light 2016 TY Rate Case effective 8/31/17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29820" y="2066806"/>
            <a:ext cx="88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Authorizes start of process to procure 370 MW of renewables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8234" y="1571907"/>
            <a:ext cx="981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Interim D&amp;O in Hawaiian Electric 2017 TY Rate Case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385107" y="2540885"/>
            <a:ext cx="0" cy="527538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36901" y="2106298"/>
            <a:ext cx="87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Accepts Power Supply Improvement Plan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97602" y="3373299"/>
            <a:ext cx="879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Hawaiian Electric issues real estate master plan RFP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878670" y="2869144"/>
            <a:ext cx="0" cy="527538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06790" y="3387902"/>
            <a:ext cx="926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Hawaiian Electric files final draft RFPs for state’s largest ever renewables procurement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7602" y="2863318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July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10390" y="2858853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August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06274" y="2864703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October 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537336" y="2552647"/>
            <a:ext cx="0" cy="527538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01657" y="2172986"/>
            <a:ext cx="981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Approves community solar program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5503" y="2888325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December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6213" y="4142152"/>
            <a:ext cx="8381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Maui Electric files 2018 TY Rate Case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85107" y="1465465"/>
            <a:ext cx="871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Approves PPAs for 3 solar projects and for biomass plant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79315" y="2853003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January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98817" y="2858841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February  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729659" y="1980883"/>
            <a:ext cx="0" cy="1093414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80022" y="2399044"/>
            <a:ext cx="0" cy="681141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40186" y="2588484"/>
            <a:ext cx="0" cy="479963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2701" y="2691070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 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775998" y="2691777"/>
            <a:ext cx="838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 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50098" y="1368551"/>
            <a:ext cx="307777" cy="1496175"/>
          </a:xfrm>
          <a:prstGeom prst="rect">
            <a:avLst/>
          </a:prstGeom>
          <a:solidFill>
            <a:srgbClr val="36579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FCFDF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PUC Decisions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8609" y="3068423"/>
            <a:ext cx="307777" cy="149617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 Developments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4134886" y="1723792"/>
            <a:ext cx="0" cy="1350505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15995" y="1340929"/>
            <a:ext cx="11788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Approves demand response management system implementation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112372" y="1939196"/>
            <a:ext cx="8036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Approves </a:t>
            </a:r>
          </a:p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rooftop solar and battery storage programs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03524" y="626880"/>
            <a:ext cx="57169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Key PUC decisions issued at increased 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Entering 2018 with momentum toward renewable goals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8253206" y="2867743"/>
            <a:ext cx="0" cy="1295360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849835" y="4164504"/>
            <a:ext cx="108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Maui Electric announces PPA for Molokai solar plus battery storage project 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307187" y="2869144"/>
            <a:ext cx="0" cy="527538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13281" y="3387902"/>
            <a:ext cx="10704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Hawaiian Electric confirms $244 million customer benefit commitment from ERP/EAM</a:t>
            </a:r>
            <a:r>
              <a:rPr lang="en-US" sz="700" baseline="300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project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6701006" y="2880933"/>
            <a:ext cx="0" cy="1002330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270601" y="2875059"/>
            <a:ext cx="0" cy="527538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940618" y="2528301"/>
            <a:ext cx="0" cy="553261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615769" y="2027934"/>
            <a:ext cx="1079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Approves expanded demand response program portfolio and  revised tariff structure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307053" y="2554286"/>
            <a:ext cx="0" cy="527538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488283" y="1987405"/>
            <a:ext cx="15114" cy="1086892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168721" y="1391035"/>
            <a:ext cx="8436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Approves implementation of grid modernization strategy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6470480" y="1723792"/>
            <a:ext cx="0" cy="1358615"/>
          </a:xfrm>
          <a:prstGeom prst="line">
            <a:avLst/>
          </a:prstGeom>
          <a:ln w="12700">
            <a:solidFill>
              <a:srgbClr val="365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39700" y="1015616"/>
            <a:ext cx="115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Grants Hawaiian Electric’s motion for partial  reconsideration of 2017 TY Rate Case interim D&amp;O; interim rates effective 2/16/18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03920" y="3822773"/>
            <a:ext cx="967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Hawaiian Electric announces 19% increase in solar (distributed and grid-scale) in 2017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7169127" y="2875019"/>
            <a:ext cx="904" cy="1535422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789219" y="4402446"/>
            <a:ext cx="97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Hawaiian Electric files estimated  tax reform benefits to flow to customers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375141" y="4725757"/>
            <a:ext cx="798246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900" b="1">
                <a:solidFill>
                  <a:srgbClr val="006699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0" baseline="3000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/>
                <a:ea typeface="MS PGothic" pitchFamily="34" charset="-128"/>
                <a:cs typeface="Helvetica"/>
              </a:rPr>
              <a:t>1  </a:t>
            </a:r>
            <a:r>
              <a:rPr lang="en-US" altLang="en-US" sz="700" b="0" dirty="0">
                <a:solidFill>
                  <a:srgbClr val="1A2A46">
                    <a:lumMod val="75000"/>
                    <a:lumOff val="25000"/>
                  </a:srgbClr>
                </a:solidFill>
                <a:latin typeface="Helvetica"/>
                <a:ea typeface="MS PGothic" pitchFamily="34" charset="-128"/>
                <a:cs typeface="Helvetica"/>
              </a:rPr>
              <a:t>  Enterprise Resource Planning/Enterprise Asset Management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3665224" y="2878323"/>
            <a:ext cx="0" cy="527538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3461248" y="2881334"/>
            <a:ext cx="904" cy="1283170"/>
          </a:xfrm>
          <a:prstGeom prst="line">
            <a:avLst/>
          </a:prstGeom>
          <a:ln w="1270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475519" y="3385405"/>
            <a:ext cx="87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6579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Hawaiian Electric files innovative dispatchable  renewable PPA</a:t>
            </a:r>
          </a:p>
        </p:txBody>
      </p:sp>
      <p:sp>
        <p:nvSpPr>
          <p:cNvPr id="69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393699" y="285286"/>
            <a:ext cx="8665818" cy="75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600" spc="-9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 eaLnBrk="1" hangingPunct="1"/>
            <a:r>
              <a:rPr lang="en-US" altLang="ja-JP" sz="2400" b="1" kern="0" dirty="0">
                <a:solidFill>
                  <a:srgbClr val="365791"/>
                </a:solidFill>
                <a:latin typeface="Helvetica"/>
                <a:ea typeface="ＭＳ Ｐゴシック" pitchFamily="34" charset="-128"/>
                <a:cs typeface="Helvetica"/>
              </a:rPr>
              <a:t>Key developments in renewables, customer programs</a:t>
            </a:r>
            <a:endParaRPr lang="en-US" sz="1400" b="1" kern="0" dirty="0">
              <a:solidFill>
                <a:srgbClr val="365791"/>
              </a:solidFill>
              <a:latin typeface="Helvetica"/>
              <a:ea typeface="ＭＳ Ｐゴシック" pitchFamily="34" charset="-128"/>
              <a:cs typeface="Helvetica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204771"/>
              </p:ext>
            </p:extLst>
          </p:nvPr>
        </p:nvGraphicFramePr>
        <p:xfrm>
          <a:off x="495300" y="1016000"/>
          <a:ext cx="7556500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8" name="Document" r:id="rId4" imgW="9862905" imgH="5437209" progId="Word.Document.12">
                  <p:embed/>
                </p:oleObj>
              </mc:Choice>
              <mc:Fallback>
                <p:oleObj name="Document" r:id="rId4" imgW="9862905" imgH="54372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300" y="1016000"/>
                        <a:ext cx="7556500" cy="415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34567" y="4743526"/>
            <a:ext cx="669472" cy="343103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srgbClr val="36579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68476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2F3F05C-9DBE-3343-972D-CC15BE043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68" y="4611967"/>
            <a:ext cx="6858000" cy="30315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93E672E-5E69-5C43-9A19-7FCD5AFDCDAF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6858000" cy="105313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3724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HAWAIIAN ELECTRIC</a:t>
            </a:r>
          </a:p>
          <a:p>
            <a:r>
              <a:rPr lang="en-US" sz="2700" b="1" dirty="0">
                <a:solidFill>
                  <a:srgbClr val="3724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Principles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525B4CE-1A06-1645-8F3E-5702AC7AC93B}"/>
              </a:ext>
            </a:extLst>
          </p:cNvPr>
          <p:cNvSpPr txBox="1">
            <a:spLocks/>
          </p:cNvSpPr>
          <p:nvPr/>
        </p:nvSpPr>
        <p:spPr>
          <a:xfrm>
            <a:off x="3183371" y="1113087"/>
            <a:ext cx="4860197" cy="3166744"/>
          </a:xfrm>
          <a:prstGeom prst="rect">
            <a:avLst/>
          </a:prstGeom>
          <a:noFill/>
          <a:ln w="25400" cmpd="sng">
            <a:noFill/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 energy is the first option.</a:t>
            </a:r>
          </a:p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energy transformation must include everyone.</a:t>
            </a:r>
          </a:p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decisions must not crowd out tomorrow’s breakthroughs. </a:t>
            </a:r>
          </a:p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power grid needs to be modernized. </a:t>
            </a:r>
          </a:p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lights have to stay on. </a:t>
            </a:r>
          </a:p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plans must address climate change. </a:t>
            </a:r>
          </a:p>
          <a:p>
            <a:pPr>
              <a:spcBef>
                <a:spcPts val="600"/>
              </a:spcBef>
              <a:buClr>
                <a:srgbClr val="37246B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07E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no perfect choice.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7CC39-8D08-F54A-BF2C-F6F19D285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17073" r="18375" b="5445"/>
          <a:stretch/>
        </p:blipFill>
        <p:spPr>
          <a:xfrm>
            <a:off x="1185568" y="1200150"/>
            <a:ext cx="1908872" cy="3197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FAF8B5-E873-A946-AC97-AE5A527D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1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4863A4-E1F1-9043-9757-D38112EDA264}"/>
              </a:ext>
            </a:extLst>
          </p:cNvPr>
          <p:cNvSpPr/>
          <p:nvPr/>
        </p:nvSpPr>
        <p:spPr>
          <a:xfrm>
            <a:off x="1143000" y="4457700"/>
            <a:ext cx="6858000" cy="685800"/>
          </a:xfrm>
          <a:prstGeom prst="rect">
            <a:avLst/>
          </a:prstGeom>
          <a:solidFill>
            <a:srgbClr val="3724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    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02" y="197689"/>
            <a:ext cx="6858000" cy="1085850"/>
          </a:xfrm>
        </p:spPr>
        <p:txBody>
          <a:bodyPr>
            <a:noAutofit/>
          </a:bodyPr>
          <a:lstStyle/>
          <a:p>
            <a:r>
              <a:rPr lang="en-US" sz="2850" b="1" dirty="0">
                <a:solidFill>
                  <a:srgbClr val="37246B"/>
                </a:solidFill>
                <a:cs typeface="Mriam"/>
              </a:rPr>
              <a:t>Power Supply Improvement Plan moves Hawaii even faster toward 100% 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FAF8B5-E873-A946-AC97-AE5A527D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 descr="PERCENTAGES.pdf">
            <a:extLst>
              <a:ext uri="{FF2B5EF4-FFF2-40B4-BE49-F238E27FC236}">
                <a16:creationId xmlns:a16="http://schemas.microsoft.com/office/drawing/2014/main" id="{5DB5F8F8-8DFF-6B4E-96BA-B59C19F57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9" b="26416"/>
          <a:stretch/>
        </p:blipFill>
        <p:spPr>
          <a:xfrm>
            <a:off x="1428751" y="1313514"/>
            <a:ext cx="6345902" cy="2514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611416-8A03-844F-9222-CC8F570B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94600"/>
            <a:ext cx="6858000" cy="3031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E9FB41-B0BC-A345-945C-9C7720B9AEE5}"/>
              </a:ext>
            </a:extLst>
          </p:cNvPr>
          <p:cNvSpPr/>
          <p:nvPr/>
        </p:nvSpPr>
        <p:spPr>
          <a:xfrm>
            <a:off x="9315450" y="57150"/>
            <a:ext cx="6863195" cy="4514850"/>
          </a:xfrm>
          <a:prstGeom prst="rect">
            <a:avLst/>
          </a:prstGeom>
          <a:solidFill>
            <a:srgbClr val="C8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517905609"/>
      </p:ext>
    </p:extLst>
  </p:cSld>
  <p:clrMapOvr>
    <a:masterClrMapping/>
  </p:clrMapOvr>
</p:sld>
</file>

<file path=ppt/theme/theme1.xml><?xml version="1.0" encoding="utf-8"?>
<a:theme xmlns:a="http://schemas.openxmlformats.org/drawingml/2006/main" name="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6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7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13.xml><?xml version="1.0" encoding="utf-8"?>
<a:theme xmlns:a="http://schemas.openxmlformats.org/drawingml/2006/main" name="PPT Template-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9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15.xml><?xml version="1.0" encoding="utf-8"?>
<a:theme xmlns:a="http://schemas.openxmlformats.org/drawingml/2006/main" name="33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16.xml><?xml version="1.0" encoding="utf-8"?>
<a:theme xmlns:a="http://schemas.openxmlformats.org/drawingml/2006/main" name="42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17.xml><?xml version="1.0" encoding="utf-8"?>
<a:theme xmlns:a="http://schemas.openxmlformats.org/drawingml/2006/main" name="6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18.xml><?xml version="1.0" encoding="utf-8"?>
<a:theme xmlns:a="http://schemas.openxmlformats.org/drawingml/2006/main" name="11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19.xml><?xml version="1.0" encoding="utf-8"?>
<a:theme xmlns:a="http://schemas.openxmlformats.org/drawingml/2006/main" name="17_Presentation1">
  <a:themeElements>
    <a:clrScheme name="Custom 1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41ADE2"/>
      </a:accent3>
      <a:accent4>
        <a:srgbClr val="114C85"/>
      </a:accent4>
      <a:accent5>
        <a:srgbClr val="22375C"/>
      </a:accent5>
      <a:accent6>
        <a:srgbClr val="1A2A46"/>
      </a:accent6>
      <a:hlink>
        <a:srgbClr val="267CC1"/>
      </a:hlink>
      <a:folHlink>
        <a:srgbClr val="41ADE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1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HEI-2">
  <a:themeElements>
    <a:clrScheme name="HEI-2 1">
      <a:dk1>
        <a:srgbClr val="001B7B"/>
      </a:dk1>
      <a:lt1>
        <a:srgbClr val="FFFFFF"/>
      </a:lt1>
      <a:dk2>
        <a:srgbClr val="FFFFFF"/>
      </a:dk2>
      <a:lt2>
        <a:srgbClr val="323232"/>
      </a:lt2>
      <a:accent1>
        <a:srgbClr val="5C7EA9"/>
      </a:accent1>
      <a:accent2>
        <a:srgbClr val="0DAD2B"/>
      </a:accent2>
      <a:accent3>
        <a:srgbClr val="FFFFFF"/>
      </a:accent3>
      <a:accent4>
        <a:srgbClr val="001568"/>
      </a:accent4>
      <a:accent5>
        <a:srgbClr val="B5C0D1"/>
      </a:accent5>
      <a:accent6>
        <a:srgbClr val="0B9C26"/>
      </a:accent6>
      <a:hlink>
        <a:srgbClr val="FFC724"/>
      </a:hlink>
      <a:folHlink>
        <a:srgbClr val="969696"/>
      </a:folHlink>
    </a:clrScheme>
    <a:fontScheme name="HEI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28588" tIns="65088" rIns="128588" bIns="65088" numCol="1" anchor="ctr" anchorCtr="0" compatLnSpc="1">
        <a:prstTxWarp prst="textNoShape">
          <a:avLst/>
        </a:prstTxWarp>
      </a:bodyPr>
      <a:lstStyle>
        <a:defPPr marL="0" marR="0" indent="0" algn="ctr" defTabSz="12795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EI-2 1">
        <a:dk1>
          <a:srgbClr val="001B7B"/>
        </a:dk1>
        <a:lt1>
          <a:srgbClr val="FFFFFF"/>
        </a:lt1>
        <a:dk2>
          <a:srgbClr val="FFFFFF"/>
        </a:dk2>
        <a:lt2>
          <a:srgbClr val="323232"/>
        </a:lt2>
        <a:accent1>
          <a:srgbClr val="5C7EA9"/>
        </a:accent1>
        <a:accent2>
          <a:srgbClr val="0DAD2B"/>
        </a:accent2>
        <a:accent3>
          <a:srgbClr val="FFFFFF"/>
        </a:accent3>
        <a:accent4>
          <a:srgbClr val="001568"/>
        </a:accent4>
        <a:accent5>
          <a:srgbClr val="B5C0D1"/>
        </a:accent5>
        <a:accent6>
          <a:srgbClr val="0B9C26"/>
        </a:accent6>
        <a:hlink>
          <a:srgbClr val="FFC72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63309</TotalTime>
  <Words>620</Words>
  <Application>Microsoft Office PowerPoint</Application>
  <PresentationFormat>On-screen Show (16:9)</PresentationFormat>
  <Paragraphs>161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52" baseType="lpstr">
      <vt:lpstr>MS PGothic</vt:lpstr>
      <vt:lpstr>MS PGothic</vt:lpstr>
      <vt:lpstr>Arial</vt:lpstr>
      <vt:lpstr>Calibri</vt:lpstr>
      <vt:lpstr>Calibri Light</vt:lpstr>
      <vt:lpstr>Courier New</vt:lpstr>
      <vt:lpstr>Garamond</vt:lpstr>
      <vt:lpstr>Helvetica</vt:lpstr>
      <vt:lpstr>Helvetica Light</vt:lpstr>
      <vt:lpstr>Mriam</vt:lpstr>
      <vt:lpstr>Open Sans</vt:lpstr>
      <vt:lpstr>Open Sans Light</vt:lpstr>
      <vt:lpstr>Open Sans Semibold</vt:lpstr>
      <vt:lpstr>Times</vt:lpstr>
      <vt:lpstr>Times New Roman</vt:lpstr>
      <vt:lpstr>Tw Cen MT</vt:lpstr>
      <vt:lpstr>Verdana</vt:lpstr>
      <vt:lpstr>Wingdings</vt:lpstr>
      <vt:lpstr>HEI-2</vt:lpstr>
      <vt:lpstr>1_HEI-2</vt:lpstr>
      <vt:lpstr>14_HEI-2</vt:lpstr>
      <vt:lpstr>5_HEI-2</vt:lpstr>
      <vt:lpstr>16_HEI-2</vt:lpstr>
      <vt:lpstr>6_HEI-2</vt:lpstr>
      <vt:lpstr>7_HEI-2</vt:lpstr>
      <vt:lpstr>10_HEI-2</vt:lpstr>
      <vt:lpstr>22_HEI-2</vt:lpstr>
      <vt:lpstr>26_HEI-2</vt:lpstr>
      <vt:lpstr>27_HEI-2</vt:lpstr>
      <vt:lpstr>7_Presentation1</vt:lpstr>
      <vt:lpstr>PPT Template-purple</vt:lpstr>
      <vt:lpstr>9_Presentation1</vt:lpstr>
      <vt:lpstr>33_Presentation1</vt:lpstr>
      <vt:lpstr>42_Presentation1</vt:lpstr>
      <vt:lpstr>6_Presentation1</vt:lpstr>
      <vt:lpstr>11_Presentation1</vt:lpstr>
      <vt:lpstr>17_Presentation1</vt:lpstr>
      <vt:lpstr>Document</vt:lpstr>
      <vt:lpstr>PowerPoint Presentation</vt:lpstr>
      <vt:lpstr>Through our operating subsidiaries, we have a presence on all major islands in Hawaii</vt:lpstr>
      <vt:lpstr>PowerPoint Presentation</vt:lpstr>
      <vt:lpstr>From 40% in 2008 HCEI to 100% in 2015 Law</vt:lpstr>
      <vt:lpstr>National leader in renewable energy integration and distributed generation</vt:lpstr>
      <vt:lpstr>PowerPoint Presentation</vt:lpstr>
      <vt:lpstr>PowerPoint Presentation</vt:lpstr>
      <vt:lpstr>PowerPoint Presentation</vt:lpstr>
      <vt:lpstr>Power Supply Improvement Plan moves Hawaii even faster toward 100% RE</vt:lpstr>
      <vt:lpstr>PowerPoint Presentation</vt:lpstr>
      <vt:lpstr>PowerPoint Presentation</vt:lpstr>
      <vt:lpstr>PowerPoint Presentation</vt:lpstr>
      <vt:lpstr>Mahalo (thank you) 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CRDG</dc:creator>
  <cp:lastModifiedBy>LeGault, Shannon</cp:lastModifiedBy>
  <cp:revision>1888</cp:revision>
  <cp:lastPrinted>2018-02-23T02:18:38Z</cp:lastPrinted>
  <dcterms:created xsi:type="dcterms:W3CDTF">2016-09-30T05:54:38Z</dcterms:created>
  <dcterms:modified xsi:type="dcterms:W3CDTF">2018-03-08T14:59:40Z</dcterms:modified>
</cp:coreProperties>
</file>