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299" r:id="rId4"/>
    <p:sldId id="297" r:id="rId5"/>
    <p:sldId id="272" r:id="rId6"/>
    <p:sldId id="305" r:id="rId7"/>
    <p:sldId id="300" r:id="rId8"/>
    <p:sldId id="301" r:id="rId9"/>
    <p:sldId id="302" r:id="rId10"/>
    <p:sldId id="283" r:id="rId11"/>
    <p:sldId id="285" r:id="rId12"/>
    <p:sldId id="275" r:id="rId13"/>
    <p:sldId id="258" r:id="rId14"/>
    <p:sldId id="265" r:id="rId15"/>
    <p:sldId id="273" r:id="rId16"/>
    <p:sldId id="262" r:id="rId17"/>
    <p:sldId id="284" r:id="rId18"/>
    <p:sldId id="293" r:id="rId19"/>
    <p:sldId id="290" r:id="rId20"/>
    <p:sldId id="292" r:id="rId21"/>
    <p:sldId id="303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F1193-332F-4590-9AF2-1D4E9C412FC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C7299-3869-4794-9CE2-8D6948D18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4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8612" y="-57943"/>
            <a:ext cx="3168650" cy="12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8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C5D1-2E49-4E6D-AED0-8B6D3419BF0F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81C6-0FDB-48FF-971F-99C6E4CF172D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4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6187-EBF6-43CC-B2B3-F00826804218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0324" y="49696"/>
            <a:ext cx="2852222" cy="10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C421-FBB4-4D1A-8572-4082FBB67020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7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6886-A458-4DFD-BEEA-80C28FD996C4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397-7D6E-4321-96C0-E580C4F35120}" type="datetime1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E4B-BCA7-4E1E-941F-3A4692B8862C}" type="datetime1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7AFE-2E13-45AD-ADCD-CB4EA0D83493}" type="datetime1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5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083-F664-4531-89B8-9BD081349352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1288-038E-46F8-ACC4-5372DAD0A98E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0631-E16B-47EF-B6B7-3CEE1AA7546A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FA95-9C62-4324-B7FD-BE77F24E8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brown@safehydrogen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7" y="2482782"/>
            <a:ext cx="10762868" cy="40127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0326" y="6356350"/>
            <a:ext cx="2743200" cy="365125"/>
          </a:xfrm>
        </p:spPr>
        <p:txBody>
          <a:bodyPr/>
          <a:lstStyle/>
          <a:p>
            <a:fld id="{F173FA95-9C62-4324-B7FD-BE77F24E88A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305" y="292513"/>
            <a:ext cx="5797845" cy="2202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39860" y="3684229"/>
            <a:ext cx="52061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"/>
              </a:rPr>
              <a:t>Creating staying power</a:t>
            </a:r>
          </a:p>
          <a:p>
            <a:r>
              <a:rPr lang="en-US" sz="4400" dirty="0">
                <a:solidFill>
                  <a:schemeClr val="bg1"/>
                </a:solidFill>
                <a:latin typeface=""/>
              </a:rPr>
              <a:t>for green energy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8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Slurry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118"/>
            <a:ext cx="10515600" cy="47118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Magnesium particles</a:t>
            </a:r>
          </a:p>
          <a:p>
            <a:pPr marL="0" indent="0">
              <a:buNone/>
            </a:pPr>
            <a:r>
              <a:rPr lang="en-US" dirty="0"/>
              <a:t>Suspended in mineral</a:t>
            </a:r>
          </a:p>
          <a:p>
            <a:pPr marL="0" indent="0">
              <a:buNone/>
            </a:pPr>
            <a:r>
              <a:rPr lang="en-US" dirty="0"/>
              <a:t>oil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132118" y="1676047"/>
            <a:ext cx="5160530" cy="5045428"/>
            <a:chOff x="7871" y="10260"/>
            <a:chExt cx="15394" cy="20303"/>
          </a:xfrm>
        </p:grpSpPr>
        <p:pic>
          <p:nvPicPr>
            <p:cNvPr id="7" name="Picture 5" descr="MVC-85~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" y="10439"/>
              <a:ext cx="15100" cy="2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871" y="14220"/>
              <a:ext cx="3422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rgbClr val="FFFF66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altLang="en-US" sz="10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                       </a:t>
              </a:r>
              <a:endParaRPr lang="en-US" alt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871" y="10260"/>
              <a:ext cx="3422" cy="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rgbClr val="FFFF66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28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The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Mg + 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 </a:t>
            </a:r>
            <a:r>
              <a:rPr lang="en-US" dirty="0"/>
              <a:t>MgH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/>
              <a:t>                           The reaction is reversible</a:t>
            </a:r>
          </a:p>
          <a:p>
            <a:pPr marL="0" indent="0">
              <a:buNone/>
            </a:pPr>
            <a:r>
              <a:rPr lang="en-US" dirty="0"/>
              <a:t>                        Pressure drives it to the right</a:t>
            </a:r>
          </a:p>
          <a:p>
            <a:pPr marL="0" indent="0">
              <a:buNone/>
            </a:pPr>
            <a:r>
              <a:rPr lang="en-US" dirty="0"/>
              <a:t>                            Heat drives it to the left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7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34400" cy="1325563"/>
          </a:xfrm>
        </p:spPr>
        <p:txBody>
          <a:bodyPr/>
          <a:lstStyle/>
          <a:p>
            <a:r>
              <a:rPr lang="en-US" dirty="0"/>
              <a:t>Safe Hydrogen creates two pathways for wind power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27443" y="1589098"/>
            <a:ext cx="5937113" cy="4868842"/>
            <a:chOff x="5735415" y="462340"/>
            <a:chExt cx="5937113" cy="48688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3303" y="889787"/>
              <a:ext cx="1118616" cy="18304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74136" y="885555"/>
              <a:ext cx="1976878" cy="12870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7627" y="3860350"/>
              <a:ext cx="1250787" cy="14708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5632" y="3260772"/>
              <a:ext cx="1235769" cy="1586941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7128344" y="1351756"/>
              <a:ext cx="2259367" cy="10649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6025313" y="2459473"/>
              <a:ext cx="2259367" cy="10649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  <p:pic>
          <p:nvPicPr>
            <p:cNvPr id="11" name="Picture 2" descr="http://turbinecomponents.com/wp-content/themes/turbine/images/engin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878" y="3776006"/>
              <a:ext cx="1239488" cy="126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ghtning Bolt 11"/>
            <p:cNvSpPr/>
            <p:nvPr/>
          </p:nvSpPr>
          <p:spPr>
            <a:xfrm>
              <a:off x="6963702" y="983274"/>
              <a:ext cx="349457" cy="36162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8841" y="462340"/>
              <a:ext cx="1167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Electricity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232385" y="4211015"/>
              <a:ext cx="640080" cy="10649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308170" y="3799711"/>
              <a:ext cx="383683" cy="333170"/>
              <a:chOff x="7408190" y="3799711"/>
              <a:chExt cx="383683" cy="333170"/>
            </a:xfrm>
          </p:grpSpPr>
          <p:sp>
            <p:nvSpPr>
              <p:cNvPr id="26" name="Cloud 25"/>
              <p:cNvSpPr/>
              <p:nvPr/>
            </p:nvSpPr>
            <p:spPr>
              <a:xfrm>
                <a:off x="7408190" y="3812583"/>
                <a:ext cx="383683" cy="320298"/>
              </a:xfrm>
              <a:prstGeom prst="cloud">
                <a:avLst/>
              </a:prstGeom>
              <a:solidFill>
                <a:schemeClr val="accent6">
                  <a:alpha val="43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418172" y="3799711"/>
                <a:ext cx="3737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H</a:t>
                </a:r>
                <a:r>
                  <a:rPr lang="en-US" sz="1400" baseline="-25000" dirty="0"/>
                  <a:t>2</a:t>
                </a:r>
              </a:p>
            </p:txBody>
          </p:sp>
        </p:grpSp>
        <p:sp>
          <p:nvSpPr>
            <p:cNvPr id="16" name="Right Arrow 15"/>
            <p:cNvSpPr/>
            <p:nvPr/>
          </p:nvSpPr>
          <p:spPr>
            <a:xfrm>
              <a:off x="9414568" y="4193798"/>
              <a:ext cx="640080" cy="10649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490353" y="3782494"/>
              <a:ext cx="383683" cy="333170"/>
              <a:chOff x="7408190" y="3799711"/>
              <a:chExt cx="383683" cy="333170"/>
            </a:xfrm>
          </p:grpSpPr>
          <p:sp>
            <p:nvSpPr>
              <p:cNvPr id="24" name="Cloud 23"/>
              <p:cNvSpPr/>
              <p:nvPr/>
            </p:nvSpPr>
            <p:spPr>
              <a:xfrm>
                <a:off x="7408190" y="3812583"/>
                <a:ext cx="383683" cy="320298"/>
              </a:xfrm>
              <a:prstGeom prst="cloud">
                <a:avLst/>
              </a:prstGeom>
              <a:solidFill>
                <a:schemeClr val="accent6">
                  <a:alpha val="43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418172" y="3799711"/>
                <a:ext cx="3737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H</a:t>
                </a:r>
                <a:r>
                  <a:rPr lang="en-US" sz="1400" baseline="-25000" dirty="0"/>
                  <a:t>2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735415" y="3488346"/>
              <a:ext cx="1294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Electrolyzer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93117" y="2839009"/>
              <a:ext cx="1500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Slurry System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51223" y="3113007"/>
              <a:ext cx="1500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Hydrogen Gas Turbine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10288563" y="2592641"/>
              <a:ext cx="822960" cy="10649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ightning Bolt 21"/>
            <p:cNvSpPr/>
            <p:nvPr/>
          </p:nvSpPr>
          <p:spPr>
            <a:xfrm>
              <a:off x="10808945" y="2493051"/>
              <a:ext cx="349457" cy="36162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52621" y="462340"/>
              <a:ext cx="2219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Electric Distribution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5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Renewables have an intermittency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biggest obstacle to complete replacement of fossil fuel plants by wind farms is intermittency:</a:t>
            </a:r>
          </a:p>
          <a:p>
            <a:pPr lvl="1"/>
            <a:r>
              <a:rPr lang="en-US" dirty="0"/>
              <a:t>The supply of energy must be constant or dispatchable, even at times of no wind.</a:t>
            </a:r>
          </a:p>
          <a:p>
            <a:r>
              <a:rPr lang="en-US" dirty="0"/>
              <a:t>Wind farm output is below maximum generation about 80% of the time. </a:t>
            </a:r>
          </a:p>
          <a:p>
            <a:r>
              <a:rPr lang="en-US" dirty="0"/>
              <a:t>That is why there must be fossil fuel plants to back up wind farms</a:t>
            </a:r>
            <a:r>
              <a:rPr lang="is-IS" dirty="0"/>
              <a:t>…until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6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Storage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create a reliable supply of energy from renewables, some of the energy must be stored for use during times of low output.  </a:t>
            </a:r>
          </a:p>
          <a:p>
            <a:r>
              <a:rPr lang="en-US" dirty="0"/>
              <a:t>With storage, a wind farm can become a </a:t>
            </a:r>
            <a:r>
              <a:rPr lang="en-US" dirty="0" err="1"/>
              <a:t>dispatchable</a:t>
            </a:r>
            <a:r>
              <a:rPr lang="en-US" dirty="0"/>
              <a:t> plant controlled just like a fossil fuel plant</a:t>
            </a:r>
          </a:p>
          <a:p>
            <a:r>
              <a:rPr lang="en-US" i="1" dirty="0"/>
              <a:t>With storage, a wind farm becomes a reliable, constant source of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7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Hydrogen’s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1351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with Safe Hydrogen can storage become a clean, dependable, economically viable way to eliminate carbon from electricity generation</a:t>
            </a:r>
          </a:p>
          <a:p>
            <a:r>
              <a:rPr lang="en-US" dirty="0"/>
              <a:t>Safe Hydrogen’s solution will not just capture a large share of the existing need, it will lead to a dramatic growth in the wind power market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126" y="1690688"/>
            <a:ext cx="5665961" cy="41799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1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Hydrogen’s solution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Safe Hydrogen storage system has a much lower capital cost per KWh:</a:t>
            </a:r>
          </a:p>
          <a:p>
            <a:pPr lvl="1"/>
            <a:r>
              <a:rPr lang="en-US" dirty="0"/>
              <a:t>It is </a:t>
            </a:r>
            <a:r>
              <a:rPr lang="en-US" b="1" dirty="0"/>
              <a:t>$10 per KWh </a:t>
            </a:r>
            <a:r>
              <a:rPr lang="en-US" dirty="0"/>
              <a:t>stored.</a:t>
            </a:r>
          </a:p>
          <a:p>
            <a:pPr lvl="1"/>
            <a:r>
              <a:rPr lang="en-US" dirty="0"/>
              <a:t>A $800 million wind farm would require a $1 billion storage system, far cheaper than any alternative available today.  </a:t>
            </a:r>
          </a:p>
          <a:p>
            <a:pPr lvl="1"/>
            <a:r>
              <a:rPr lang="en-US" dirty="0"/>
              <a:t>To get a 10% IRR on the total investment including the wind turbines, one would charge consumers approximately $0.10 per KWh, which is approximately the current average price.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IRR vs Contract Price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18" y="1825625"/>
            <a:ext cx="6990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3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Current Scale up Status:  The Pieces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7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Assembled and Instrumented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9538" y="2777827"/>
            <a:ext cx="4352925" cy="24485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3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Storage Technology Comparisons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03" y="2330245"/>
            <a:ext cx="7275871" cy="37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3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Add Three layers of Insulation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06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Reference 1 - Webinar:  H2@Scale: Deeply De-Carbonizing our Energy System, Bryan </a:t>
            </a:r>
            <a:r>
              <a:rPr lang="en-US" dirty="0" err="1"/>
              <a:t>Pivovar</a:t>
            </a:r>
            <a:r>
              <a:rPr lang="en-US" dirty="0"/>
              <a:t>, NREL, July 28, 2016</a:t>
            </a:r>
          </a:p>
          <a:p>
            <a:r>
              <a:rPr lang="en-US" dirty="0"/>
              <a:t>Reference 2 - Magnesium Hydride Slurry: A Better Answer to Hydrogen Storage, Andrew </a:t>
            </a:r>
            <a:r>
              <a:rPr lang="en-US" dirty="0" err="1"/>
              <a:t>McClaine</a:t>
            </a:r>
            <a:r>
              <a:rPr lang="en-US" dirty="0"/>
              <a:t>, Kenneth Brown, David Bowen, ASME Journal of Energy Resources Technology NOVEMBER 2015, Vol. 137 </a:t>
            </a:r>
          </a:p>
          <a:p>
            <a:r>
              <a:rPr lang="en-US" dirty="0"/>
              <a:t>Reference 3 - Economic top–down evaluation of the costs of energy storages— A simple economic truth in two equations, Christoph </a:t>
            </a:r>
            <a:r>
              <a:rPr lang="en-US" dirty="0" err="1"/>
              <a:t>Rathgeber</a:t>
            </a:r>
            <a:r>
              <a:rPr lang="en-US" dirty="0"/>
              <a:t>, Eberhard </a:t>
            </a:r>
            <a:r>
              <a:rPr lang="en-US" dirty="0" err="1"/>
              <a:t>Lävemann</a:t>
            </a:r>
            <a:r>
              <a:rPr lang="en-US" dirty="0"/>
              <a:t>, Andreas </a:t>
            </a:r>
            <a:r>
              <a:rPr lang="en-US" dirty="0" err="1"/>
              <a:t>Hauer</a:t>
            </a:r>
            <a:r>
              <a:rPr lang="en-US" dirty="0"/>
              <a:t>, Bavarian Center for Applied Energy Research—ZAE Bayern, Walther-</a:t>
            </a:r>
            <a:r>
              <a:rPr lang="en-US" dirty="0" err="1"/>
              <a:t>Meißner</a:t>
            </a:r>
            <a:r>
              <a:rPr lang="en-US" dirty="0"/>
              <a:t>-Str. 6, 85748 </a:t>
            </a:r>
            <a:r>
              <a:rPr lang="en-US" dirty="0" err="1"/>
              <a:t>Garching</a:t>
            </a:r>
            <a:r>
              <a:rPr lang="en-US" dirty="0"/>
              <a:t>, Germany (2015)</a:t>
            </a:r>
          </a:p>
          <a:p>
            <a:r>
              <a:rPr lang="en-US" dirty="0"/>
              <a:t>Reference 4 – www.safehydrogen.com/technology.html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95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Ken Brown</a:t>
            </a:r>
          </a:p>
          <a:p>
            <a:pPr marL="0" indent="0">
              <a:buNone/>
            </a:pPr>
            <a:r>
              <a:rPr lang="en-US" dirty="0"/>
              <a:t>   Managing Partner, Safe Hydrogen, LLC</a:t>
            </a:r>
          </a:p>
          <a:p>
            <a:pPr marL="0" indent="0">
              <a:buNone/>
            </a:pPr>
            <a:r>
              <a:rPr lang="en-US" dirty="0"/>
              <a:t>   781 572 0334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2"/>
              </a:rPr>
              <a:t>kbrown@safehydrogen.com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www.safehydrogen.com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6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Today’s Storage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and voltage control</a:t>
            </a:r>
          </a:p>
          <a:p>
            <a:endParaRPr lang="en-US" dirty="0"/>
          </a:p>
          <a:p>
            <a:r>
              <a:rPr lang="en-US" dirty="0"/>
              <a:t>Ramping Control</a:t>
            </a:r>
          </a:p>
          <a:p>
            <a:endParaRPr lang="en-US" dirty="0"/>
          </a:p>
          <a:p>
            <a:r>
              <a:rPr lang="en-US" dirty="0"/>
              <a:t>Peak Load Shaving</a:t>
            </a:r>
          </a:p>
          <a:p>
            <a:endParaRPr lang="en-US" dirty="0"/>
          </a:p>
          <a:p>
            <a:r>
              <a:rPr lang="en-US" dirty="0"/>
              <a:t>Removing Intermittency from Renewables (Grid? Storage)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8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Cap. Cost/kWh Stored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08922" y="6420055"/>
            <a:ext cx="2743200" cy="365125"/>
          </a:xfrm>
        </p:spPr>
        <p:txBody>
          <a:bodyPr/>
          <a:lstStyle/>
          <a:p>
            <a:fld id="{422454F1-7EE0-4073-9CDF-C95DDEAB1B5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1553498"/>
            <a:ext cx="8318500" cy="39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5954" y="2286000"/>
            <a:ext cx="4999844" cy="3258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1024129" y="2286000"/>
            <a:ext cx="5081232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Behind every wind farm is a massive fossil fuel infrastructure to provide backup power when the skies are still.</a:t>
            </a:r>
          </a:p>
          <a:p>
            <a:r>
              <a:rPr lang="en-US" sz="1800" dirty="0"/>
              <a:t>Wind farms require dispatchable fossil fuel plants of the same output to standby and be ready to generate when wind output falls.  </a:t>
            </a:r>
          </a:p>
          <a:p>
            <a:r>
              <a:rPr lang="en-US" sz="1800" dirty="0"/>
              <a:t>No matter how many wind farms we build, we will never achieve full renewable energy generation from wind without some kind of storage capability that is affordable and clean.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24129" y="585216"/>
            <a:ext cx="911692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Today Renewable energy requires fossil fuel backup generation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6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Key Findings in Grid Storage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Amounts of Storage are needed to remove Intermittency</a:t>
            </a:r>
          </a:p>
          <a:p>
            <a:r>
              <a:rPr lang="en-US" dirty="0"/>
              <a:t>The Number of Cycles per Year is about 3</a:t>
            </a:r>
          </a:p>
          <a:p>
            <a:r>
              <a:rPr lang="en-US" dirty="0"/>
              <a:t>Today’s Technologies do not work </a:t>
            </a:r>
            <a:r>
              <a:rPr lang="en-US" b="1" dirty="0"/>
              <a:t>Economically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9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Hydrogen is the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National Renewable Energy Laboratory has stated publicly that     hydrogen is the key to </a:t>
            </a:r>
            <a:r>
              <a:rPr lang="en-US" b="1" dirty="0"/>
              <a:t>deeply de-carbonizing </a:t>
            </a:r>
            <a:r>
              <a:rPr lang="en-US" dirty="0"/>
              <a:t>our electric grid.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0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Storage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Compressed</a:t>
            </a:r>
          </a:p>
          <a:p>
            <a:endParaRPr lang="en-US" dirty="0"/>
          </a:p>
          <a:p>
            <a:r>
              <a:rPr lang="en-US" dirty="0"/>
              <a:t>Liquefied</a:t>
            </a:r>
          </a:p>
          <a:p>
            <a:endParaRPr lang="en-US" dirty="0"/>
          </a:p>
          <a:p>
            <a:r>
              <a:rPr lang="en-US" dirty="0"/>
              <a:t>Metal Hydrides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54F1-7EE0-4073-9CDF-C95DDEAB1B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3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Storage Comparisons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95-9C62-4324-B7FD-BE77F24E88A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1" y="1983739"/>
            <a:ext cx="8367251" cy="43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1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24647</TotalTime>
  <Words>707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           Storage Technology Comparisons</vt:lpstr>
      <vt:lpstr>              Today’s Storage Applications</vt:lpstr>
      <vt:lpstr>                Cap. Cost/kWh Stored</vt:lpstr>
      <vt:lpstr>PowerPoint Presentation</vt:lpstr>
      <vt:lpstr>              Key Findings in Grid Storage </vt:lpstr>
      <vt:lpstr>                     Hydrogen is the key</vt:lpstr>
      <vt:lpstr>Hydrogen Storage Technologies</vt:lpstr>
      <vt:lpstr>Hydrogen Storage Comparisons</vt:lpstr>
      <vt:lpstr>The Slurry</vt:lpstr>
      <vt:lpstr>                The Chemistry</vt:lpstr>
      <vt:lpstr>Safe Hydrogen creates two pathways for wind power</vt:lpstr>
      <vt:lpstr>Renewables have an intermittency problem</vt:lpstr>
      <vt:lpstr>The Storage Solution</vt:lpstr>
      <vt:lpstr>Safe Hydrogen’s solution</vt:lpstr>
      <vt:lpstr>Safe Hydrogen’s solution works</vt:lpstr>
      <vt:lpstr>                 IRR vs Contract Price</vt:lpstr>
      <vt:lpstr>   Current Scale up Status:  The Pieces</vt:lpstr>
      <vt:lpstr>             Assembled and Instrumented</vt:lpstr>
      <vt:lpstr>          Add Three layers of Insulation</vt:lpstr>
      <vt:lpstr>                               References</vt:lpstr>
      <vt:lpstr>                       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Hydrogen</dc:title>
  <dc:creator>Erich Schaeffer</dc:creator>
  <cp:lastModifiedBy>LeGault, Shannon</cp:lastModifiedBy>
  <cp:revision>116</cp:revision>
  <dcterms:created xsi:type="dcterms:W3CDTF">2016-06-28T21:02:12Z</dcterms:created>
  <dcterms:modified xsi:type="dcterms:W3CDTF">2018-02-12T14:29:35Z</dcterms:modified>
</cp:coreProperties>
</file>